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6"/>
  </p:notesMasterIdLst>
  <p:sldIdLst>
    <p:sldId id="257" r:id="rId4"/>
    <p:sldId id="284" r:id="rId5"/>
    <p:sldId id="260" r:id="rId7"/>
    <p:sldId id="316" r:id="rId8"/>
    <p:sldId id="318" r:id="rId9"/>
    <p:sldId id="321" r:id="rId10"/>
    <p:sldId id="317" r:id="rId11"/>
    <p:sldId id="322" r:id="rId12"/>
    <p:sldId id="319" r:id="rId13"/>
    <p:sldId id="323" r:id="rId14"/>
    <p:sldId id="275" r:id="rId15"/>
    <p:sldId id="311" r:id="rId16"/>
    <p:sldId id="324" r:id="rId17"/>
    <p:sldId id="325" r:id="rId18"/>
    <p:sldId id="328" r:id="rId19"/>
    <p:sldId id="312" r:id="rId20"/>
    <p:sldId id="313" r:id="rId21"/>
    <p:sldId id="329" r:id="rId22"/>
    <p:sldId id="330" r:id="rId23"/>
    <p:sldId id="314" r:id="rId24"/>
    <p:sldId id="281" r:id="rId25"/>
    <p:sldId id="315" r:id="rId26"/>
    <p:sldId id="331" r:id="rId27"/>
    <p:sldId id="333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user" initials="u" lastIdx="0" clrIdx="0"/>
  <p:cmAuthor id="3" name="dell" initials="d" lastIdx="0" clrIdx="2"/>
  <p:cmAuthor id="4" name="新课标第一网" initials="新" lastIdx="0" clrIdx="0"/>
  <p:cmAuthor id="5" name="kingsoft" initials="k" lastIdx="0" clrIdx="0"/>
  <p:cmAuthor id="6" name="TangFei" initials="T" lastIdx="0" clrIdx="5"/>
  <p:cmAuthor id="7" name="1206988966@qq.com" initials="1" lastIdx="0" clrIdx="2"/>
  <p:cmAuthor id="8" name="姜伟光" initials="姜" lastIdx="0" clrIdx="0"/>
  <p:cmAuthor id="9" name="dongyu" initials="d" lastIdx="0" clrIdx="8"/>
  <p:cmAuthor id="10" name="王子涵" initials="王" lastIdx="0" clrIdx="0"/>
  <p:cmAuthor id="11" name="MyPC" initials="M" lastIdx="0" clrIdx="11"/>
  <p:cmAuthor id="12" name="jinli" initials="j" lastIdx="0" clrIdx="0"/>
  <p:cmAuthor id="13" name="PC" initials="P" lastIdx="0" clrIdx="12"/>
  <p:cmAuthor id="15" name="李丽" initials="李" lastIdx="0" clrIdx="14"/>
  <p:cmAuthor id="16" name="Nicole Li  李倩" initials="N" lastIdx="0" clrIdx="0"/>
  <p:cmAuthor id="75" name="作者" initials="A" lastIdx="0" clrIdx="24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2208" autoAdjust="0"/>
  </p:normalViewPr>
  <p:slideViewPr>
    <p:cSldViewPr snapToGrid="0" showGuides="1">
      <p:cViewPr varScale="1">
        <p:scale>
          <a:sx n="105" d="100"/>
          <a:sy n="105" d="100"/>
        </p:scale>
        <p:origin x="-73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50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7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8" rIns="91428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8" tIns="45718" rIns="91428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95" y="123190"/>
            <a:ext cx="1809115" cy="73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39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4450705" y="1412776"/>
            <a:ext cx="3168352" cy="697627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14.jpeg"/><Relationship Id="rId3" Type="http://schemas.openxmlformats.org/officeDocument/2006/relationships/tags" Target="../tags/tag86.xml"/><Relationship Id="rId2" Type="http://schemas.openxmlformats.org/officeDocument/2006/relationships/image" Target="../media/image13.jpeg"/><Relationship Id="rId1" Type="http://schemas.openxmlformats.org/officeDocument/2006/relationships/tags" Target="../tags/tag8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91.xml"/><Relationship Id="rId2" Type="http://schemas.openxmlformats.org/officeDocument/2006/relationships/image" Target="../media/image13.jpeg"/><Relationship Id="rId1" Type="http://schemas.openxmlformats.org/officeDocument/2006/relationships/tags" Target="../tags/tag9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tags" Target="../tags/tag93.xml"/><Relationship Id="rId2" Type="http://schemas.openxmlformats.org/officeDocument/2006/relationships/image" Target="../media/image13.jpeg"/><Relationship Id="rId1" Type="http://schemas.openxmlformats.org/officeDocument/2006/relationships/tags" Target="../tags/tag9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16.jpeg"/><Relationship Id="rId7" Type="http://schemas.openxmlformats.org/officeDocument/2006/relationships/tags" Target="../tags/tag97.xml"/><Relationship Id="rId6" Type="http://schemas.openxmlformats.org/officeDocument/2006/relationships/image" Target="../media/image14.jpeg"/><Relationship Id="rId5" Type="http://schemas.openxmlformats.org/officeDocument/2006/relationships/tags" Target="../tags/tag96.xml"/><Relationship Id="rId49" Type="http://schemas.openxmlformats.org/officeDocument/2006/relationships/notesSlide" Target="../notesSlides/notesSlide2.xml"/><Relationship Id="rId48" Type="http://schemas.openxmlformats.org/officeDocument/2006/relationships/slideLayout" Target="../slideLayouts/slideLayout9.xml"/><Relationship Id="rId47" Type="http://schemas.openxmlformats.org/officeDocument/2006/relationships/tags" Target="../tags/tag128.xml"/><Relationship Id="rId46" Type="http://schemas.openxmlformats.org/officeDocument/2006/relationships/tags" Target="../tags/tag127.xml"/><Relationship Id="rId45" Type="http://schemas.openxmlformats.org/officeDocument/2006/relationships/image" Target="../media/image24.jpeg"/><Relationship Id="rId44" Type="http://schemas.openxmlformats.org/officeDocument/2006/relationships/tags" Target="../tags/tag126.xml"/><Relationship Id="rId43" Type="http://schemas.openxmlformats.org/officeDocument/2006/relationships/tags" Target="../tags/tag125.xml"/><Relationship Id="rId42" Type="http://schemas.openxmlformats.org/officeDocument/2006/relationships/tags" Target="../tags/tag124.xml"/><Relationship Id="rId41" Type="http://schemas.openxmlformats.org/officeDocument/2006/relationships/tags" Target="../tags/tag123.xml"/><Relationship Id="rId40" Type="http://schemas.openxmlformats.org/officeDocument/2006/relationships/image" Target="../media/image23.png"/><Relationship Id="rId4" Type="http://schemas.openxmlformats.org/officeDocument/2006/relationships/image" Target="../media/image13.jpeg"/><Relationship Id="rId39" Type="http://schemas.openxmlformats.org/officeDocument/2006/relationships/tags" Target="../tags/tag122.xml"/><Relationship Id="rId38" Type="http://schemas.openxmlformats.org/officeDocument/2006/relationships/tags" Target="../tags/tag121.xml"/><Relationship Id="rId37" Type="http://schemas.openxmlformats.org/officeDocument/2006/relationships/tags" Target="../tags/tag120.xml"/><Relationship Id="rId36" Type="http://schemas.openxmlformats.org/officeDocument/2006/relationships/image" Target="../media/image22.jpeg"/><Relationship Id="rId35" Type="http://schemas.openxmlformats.org/officeDocument/2006/relationships/tags" Target="../tags/tag119.xml"/><Relationship Id="rId34" Type="http://schemas.openxmlformats.org/officeDocument/2006/relationships/image" Target="../media/image21.jpeg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95.xml"/><Relationship Id="rId29" Type="http://schemas.openxmlformats.org/officeDocument/2006/relationships/tags" Target="../tags/tag114.xml"/><Relationship Id="rId28" Type="http://schemas.openxmlformats.org/officeDocument/2006/relationships/image" Target="../media/image20.png"/><Relationship Id="rId27" Type="http://schemas.openxmlformats.org/officeDocument/2006/relationships/tags" Target="../tags/tag113.xml"/><Relationship Id="rId26" Type="http://schemas.openxmlformats.org/officeDocument/2006/relationships/tags" Target="../tags/tag112.xml"/><Relationship Id="rId25" Type="http://schemas.openxmlformats.org/officeDocument/2006/relationships/tags" Target="../tags/tag111.xml"/><Relationship Id="rId24" Type="http://schemas.openxmlformats.org/officeDocument/2006/relationships/tags" Target="../tags/tag110.xml"/><Relationship Id="rId23" Type="http://schemas.openxmlformats.org/officeDocument/2006/relationships/tags" Target="../tags/tag109.xml"/><Relationship Id="rId22" Type="http://schemas.openxmlformats.org/officeDocument/2006/relationships/tags" Target="../tags/tag108.xml"/><Relationship Id="rId21" Type="http://schemas.openxmlformats.org/officeDocument/2006/relationships/tags" Target="../tags/tag107.xml"/><Relationship Id="rId20" Type="http://schemas.openxmlformats.org/officeDocument/2006/relationships/tags" Target="../tags/tag106.xml"/><Relationship Id="rId2" Type="http://schemas.openxmlformats.org/officeDocument/2006/relationships/image" Target="../media/image15.jpeg"/><Relationship Id="rId19" Type="http://schemas.openxmlformats.org/officeDocument/2006/relationships/tags" Target="../tags/tag105.xml"/><Relationship Id="rId18" Type="http://schemas.openxmlformats.org/officeDocument/2006/relationships/tags" Target="../tags/tag104.xml"/><Relationship Id="rId17" Type="http://schemas.openxmlformats.org/officeDocument/2006/relationships/tags" Target="../tags/tag103.xml"/><Relationship Id="rId16" Type="http://schemas.openxmlformats.org/officeDocument/2006/relationships/tags" Target="../tags/tag102.xml"/><Relationship Id="rId15" Type="http://schemas.openxmlformats.org/officeDocument/2006/relationships/tags" Target="../tags/tag101.xml"/><Relationship Id="rId14" Type="http://schemas.openxmlformats.org/officeDocument/2006/relationships/image" Target="../media/image19.jpeg"/><Relationship Id="rId13" Type="http://schemas.openxmlformats.org/officeDocument/2006/relationships/tags" Target="../tags/tag100.xml"/><Relationship Id="rId12" Type="http://schemas.openxmlformats.org/officeDocument/2006/relationships/image" Target="../media/image18.jpeg"/><Relationship Id="rId11" Type="http://schemas.openxmlformats.org/officeDocument/2006/relationships/tags" Target="../tags/tag99.xml"/><Relationship Id="rId10" Type="http://schemas.openxmlformats.org/officeDocument/2006/relationships/image" Target="../media/image17.jpeg"/><Relationship Id="rId1" Type="http://schemas.openxmlformats.org/officeDocument/2006/relationships/tags" Target="../tags/tag9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32.xml"/><Relationship Id="rId6" Type="http://schemas.microsoft.com/office/2007/relationships/hdphoto" Target="../media/image26.wdp"/><Relationship Id="rId5" Type="http://schemas.openxmlformats.org/officeDocument/2006/relationships/image" Target="../media/image25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13.jpeg"/><Relationship Id="rId1" Type="http://schemas.openxmlformats.org/officeDocument/2006/relationships/tags" Target="../tags/tag12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tags" Target="../tags/tag138.xml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image" Target="../media/image28.png"/><Relationship Id="rId3" Type="http://schemas.openxmlformats.org/officeDocument/2006/relationships/tags" Target="../tags/tag134.xml"/><Relationship Id="rId2" Type="http://schemas.openxmlformats.org/officeDocument/2006/relationships/image" Target="../media/image27.png"/><Relationship Id="rId1" Type="http://schemas.openxmlformats.org/officeDocument/2006/relationships/tags" Target="../tags/tag13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39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image" Target="../media/image32.png"/><Relationship Id="rId1" Type="http://schemas.openxmlformats.org/officeDocument/2006/relationships/tags" Target="../tags/tag14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image" Target="../media/image7.png"/><Relationship Id="rId7" Type="http://schemas.openxmlformats.org/officeDocument/2006/relationships/image" Target="../media/image6.jpeg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3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png"/><Relationship Id="rId1" Type="http://schemas.openxmlformats.org/officeDocument/2006/relationships/tags" Target="../tags/tag14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png"/><Relationship Id="rId1" Type="http://schemas.openxmlformats.org/officeDocument/2006/relationships/tags" Target="../tags/tag14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image" Target="../media/image9.png"/><Relationship Id="rId1" Type="http://schemas.openxmlformats.org/officeDocument/2006/relationships/tags" Target="../tags/tag4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.xml"/><Relationship Id="rId8" Type="http://schemas.openxmlformats.org/officeDocument/2006/relationships/image" Target="../media/image11.GIF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10.png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11.GIF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image" Target="../media/image10.png"/><Relationship Id="rId2" Type="http://schemas.openxmlformats.org/officeDocument/2006/relationships/tags" Target="../tags/tag53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59.xml"/><Relationship Id="rId1" Type="http://schemas.openxmlformats.org/officeDocument/2006/relationships/tags" Target="../tags/tag5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10.png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68.xml"/><Relationship Id="rId10" Type="http://schemas.openxmlformats.org/officeDocument/2006/relationships/image" Target="../media/image12.png"/><Relationship Id="rId1" Type="http://schemas.openxmlformats.org/officeDocument/2006/relationships/tags" Target="../tags/tag6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image" Target="../media/image11.GIF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0.png"/><Relationship Id="rId2" Type="http://schemas.openxmlformats.org/officeDocument/2006/relationships/tags" Target="../tags/tag70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59822" y="2394641"/>
            <a:ext cx="10877266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正当人们欢欣鼓舞地迎接</a:t>
            </a:r>
            <a:r>
              <a:rPr lang="zh-CN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20世纪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到来之际，清政府却是“带着</a:t>
            </a:r>
            <a:r>
              <a:rPr lang="zh-CN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首都被敌人攻占的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耻辱”，收到了一份“西方人送来的令人</a:t>
            </a:r>
            <a:r>
              <a:rPr lang="zh-CN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不堪忍受的礼物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”。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3319" y="895897"/>
            <a:ext cx="6550925" cy="59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阅读课本</a:t>
            </a:r>
            <a:r>
              <a:rPr lang="en-US" altLang="zh-CN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页至</a:t>
            </a:r>
            <a:r>
              <a:rPr lang="en-US" altLang="zh-CN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第三段并回答下列问题：</a:t>
            </a:r>
            <a:endParaRPr lang="en-US" altLang="zh-CN" sz="2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163" y="1443337"/>
            <a:ext cx="109273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简述清政府对待义和团的态度经历了一个怎样的变化历程。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指出义和团运动的结局以及造成这一结局的客观原因。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结合下列材料指出义和团运动的影响。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>
            <p:custDataLst>
              <p:tags r:id="rId1"/>
            </p:custDataLst>
          </p:nvPr>
        </p:nvSpPr>
        <p:spPr>
          <a:xfrm>
            <a:off x="834863" y="1992573"/>
            <a:ext cx="1171358" cy="62479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剿灭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3" name="直接箭头连接符 12"/>
          <p:cNvCxnSpPr/>
          <p:nvPr>
            <p:custDataLst>
              <p:tags r:id="rId2"/>
            </p:custDataLst>
          </p:nvPr>
        </p:nvCxnSpPr>
        <p:spPr>
          <a:xfrm>
            <a:off x="2081934" y="2316711"/>
            <a:ext cx="524789" cy="340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>
            <p:custDataLst>
              <p:tags r:id="rId3"/>
            </p:custDataLst>
          </p:nvPr>
        </p:nvSpPr>
        <p:spPr>
          <a:xfrm>
            <a:off x="2663663" y="2034776"/>
            <a:ext cx="1171358" cy="624796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招抚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>
            <p:custDataLst>
              <p:tags r:id="rId4"/>
            </p:custDataLst>
          </p:nvPr>
        </p:nvCxnSpPr>
        <p:spPr>
          <a:xfrm>
            <a:off x="3854463" y="2358914"/>
            <a:ext cx="524789" cy="340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>
            <p:custDataLst>
              <p:tags r:id="rId5"/>
            </p:custDataLst>
          </p:nvPr>
        </p:nvSpPr>
        <p:spPr>
          <a:xfrm>
            <a:off x="4422125" y="2062912"/>
            <a:ext cx="1171358" cy="62479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剿灭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文本框 7"/>
          <p:cNvSpPr txBox="1"/>
          <p:nvPr>
            <p:custDataLst>
              <p:tags r:id="rId6"/>
            </p:custDataLst>
          </p:nvPr>
        </p:nvSpPr>
        <p:spPr>
          <a:xfrm>
            <a:off x="758750" y="3169057"/>
            <a:ext cx="6488211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2400" b="1" spc="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在中外反动势力的联合镇压下失败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7796" y="5139257"/>
            <a:ext cx="11050067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“中国群众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尚含有无限蓬勃生气，无论欧美，日本各国，皆无此脑力与兵力可以统治此天下生灵四分之一，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故瓜分一事，实为下策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——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八国联军统帅瓦德西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7"/>
          <p:cNvSpPr txBox="1"/>
          <p:nvPr>
            <p:custDataLst>
              <p:tags r:id="rId7"/>
            </p:custDataLst>
          </p:nvPr>
        </p:nvSpPr>
        <p:spPr>
          <a:xfrm>
            <a:off x="600501" y="4219936"/>
            <a:ext cx="10986448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沉重打击了帝国主义瓜分中国的野心</a:t>
            </a:r>
            <a:r>
              <a:rPr lang="en-US" altLang="zh-CN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显示了中华民族的伟大力量和蓬勃向上的生命力。</a:t>
            </a:r>
            <a:endParaRPr lang="en-US" altLang="zh-CN" sz="24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43248" y="205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5" grpId="0" animBg="1"/>
      <p:bldP spid="27" grpId="0" animBg="1"/>
      <p:bldP spid="29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pic>
        <p:nvPicPr>
          <p:cNvPr id="6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033" y="1091518"/>
            <a:ext cx="11246393" cy="518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423010" y="1105468"/>
            <a:ext cx="8300416" cy="5172501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8" name="文本框 15"/>
          <p:cNvSpPr txBox="1"/>
          <p:nvPr>
            <p:custDataLst>
              <p:tags r:id="rId6"/>
            </p:custDataLst>
          </p:nvPr>
        </p:nvSpPr>
        <p:spPr>
          <a:xfrm>
            <a:off x="3626975" y="2790233"/>
            <a:ext cx="58248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八国联军侵华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905444" y="2036550"/>
            <a:ext cx="2397314" cy="2355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贰</a:t>
            </a:r>
            <a:endParaRPr lang="zh-CN" altLang="en-US" sz="13800" dirty="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4" name="Rectangle 30"/>
          <p:cNvSpPr/>
          <p:nvPr>
            <p:custDataLst>
              <p:tags r:id="rId3"/>
            </p:custDataLst>
          </p:nvPr>
        </p:nvSpPr>
        <p:spPr>
          <a:xfrm>
            <a:off x="450376" y="1589964"/>
            <a:ext cx="11341290" cy="2284989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lIns="68330" tIns="34165" rIns="68330" bIns="34165">
            <a:sp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材料一 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天津义和团民，近已聚集不下三万，日以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焚教堂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杀洋人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——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年裕禄奏报 自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义和团档案史料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上册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algn="r" defTabSz="1012825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材料二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年，美俄法德四国公使照会清政府“限两月以内，悉将义和团匪一律剿除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若于两月以内不能镇抚，则各国联合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以兵力伐之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            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八股联军志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728" y="996287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阅读课本第二子目并结合下列材料回答问题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4520" y="18715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八国联军侵华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90530" y="20674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8654" y="3940891"/>
            <a:ext cx="110091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分析八国联军侵华的目的。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请从时间、地点、侵华国家等角度简述八国联军侵华。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在课本上标注出八国联军侵华过程中的重大史实：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结合第一子目内容简述“清政府、义和团、帝国主义”三者关系的变化过程。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3" name="矩形 2"/>
          <p:cNvSpPr/>
          <p:nvPr/>
        </p:nvSpPr>
        <p:spPr>
          <a:xfrm>
            <a:off x="398654" y="3940891"/>
            <a:ext cx="110091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分析八国联军侵华的目的。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请从时间、地点、侵华国家等角度简述八国联军侵华。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在课本上标注出八国联军侵华过程中的重大史实：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结合第一子目内容简述“清政府、义和团、帝国主义”三者关系的变化过程。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Rectangle 30"/>
          <p:cNvSpPr/>
          <p:nvPr>
            <p:custDataLst>
              <p:tags r:id="rId3"/>
            </p:custDataLst>
          </p:nvPr>
        </p:nvSpPr>
        <p:spPr>
          <a:xfrm>
            <a:off x="450376" y="1589964"/>
            <a:ext cx="11341290" cy="2284989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lIns="68330" tIns="34165" rIns="68330" bIns="34165">
            <a:sp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材料一 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天津义和团民，近已聚集不下三万，日以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焚教堂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杀洋人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——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年裕禄奏报 自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义和团档案史料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上册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algn="r" defTabSz="1012825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材料二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年，美俄法德四国公使照会清政府“限两月以内，悉将义和团匪一律剿除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若于两月以内不能镇抚，则各国联合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以兵力伐之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            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八股联军志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728" y="996287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阅读课本第二子目并结合下列材料回答问题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63370" y="187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76837" y="4018025"/>
            <a:ext cx="78065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镇压义和团运动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（直因）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，维护和扩大在华利益（根因）。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4520" y="18715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八国联军侵华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00"/>
          <a:stretch>
            <a:fillRect/>
          </a:stretch>
        </p:blipFill>
        <p:spPr bwMode="auto">
          <a:xfrm>
            <a:off x="3574578" y="1940214"/>
            <a:ext cx="2089150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3"/>
            </p:custDataLst>
          </p:nvPr>
        </p:nvPicPr>
        <p:blipFill>
          <a:blip r:embed="rId4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pic>
        <p:nvPicPr>
          <p:cNvPr id="9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65690" y="2019566"/>
            <a:ext cx="30861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内容占位符 3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" b="1205"/>
          <a:stretch>
            <a:fillRect/>
          </a:stretch>
        </p:blipFill>
        <p:spPr bwMode="auto">
          <a:xfrm>
            <a:off x="501177" y="2019566"/>
            <a:ext cx="2865438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内容占位符 4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0" r="-101"/>
          <a:stretch>
            <a:fillRect/>
          </a:stretch>
        </p:blipFill>
        <p:spPr bwMode="auto">
          <a:xfrm>
            <a:off x="534515" y="4105541"/>
            <a:ext cx="2390775" cy="1506537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print">
            <a:lum bright="4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4577" y="4559566"/>
            <a:ext cx="2098675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66952" y="2027503"/>
            <a:ext cx="2420938" cy="3860800"/>
          </a:xfrm>
          <a:prstGeom prst="rect">
            <a:avLst/>
          </a:prstGeom>
          <a:noFill/>
          <a:ln>
            <a:noFill/>
          </a:ln>
          <a:effectLst>
            <a:outerShdw sx="999" sy="999" algn="tl" rotWithShape="0">
              <a:srgbClr val="333333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665690" y="3530866"/>
            <a:ext cx="3086100" cy="368300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八国联军在天津大沽口登陆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文本框 16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0735958" y="4178566"/>
            <a:ext cx="1015663" cy="2076450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西摩尔率领八国联军从天津向北京进犯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文本框 17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060602" y="5888303"/>
            <a:ext cx="2435225" cy="369888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八国联军攻陷北京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7" name="文本框 20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574577" y="3899166"/>
            <a:ext cx="2089150" cy="369887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天津保卫战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文本框 2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01177" y="3630878"/>
            <a:ext cx="2879725" cy="369888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慈禧太后挟光绪仓皇出逃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文本框 22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7690" y="5612078"/>
            <a:ext cx="2389187" cy="646113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义和团围攻西什库教堂和东交民巷使馆区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文本框 23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3574577" y="5888303"/>
            <a:ext cx="2098675" cy="369888"/>
          </a:xfrm>
          <a:prstGeom prst="rect">
            <a:avLst/>
          </a:prstGeom>
          <a:solidFill>
            <a:schemeClr val="accent2">
              <a:alpha val="5098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廊坊阻击战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椭圆 20"/>
          <p:cNvSpPr/>
          <p:nvPr>
            <p:custDataLst>
              <p:tags r:id="rId22"/>
            </p:custDataLst>
          </p:nvPr>
        </p:nvSpPr>
        <p:spPr bwMode="auto">
          <a:xfrm>
            <a:off x="4020665" y="4589728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椭圆 21"/>
          <p:cNvSpPr/>
          <p:nvPr>
            <p:custDataLst>
              <p:tags r:id="rId23"/>
            </p:custDataLst>
          </p:nvPr>
        </p:nvSpPr>
        <p:spPr bwMode="auto">
          <a:xfrm>
            <a:off x="9554690" y="2205303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3" name="椭圆 22"/>
          <p:cNvSpPr/>
          <p:nvPr>
            <p:custDataLst>
              <p:tags r:id="rId24"/>
            </p:custDataLst>
          </p:nvPr>
        </p:nvSpPr>
        <p:spPr bwMode="auto">
          <a:xfrm>
            <a:off x="1131415" y="4307153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" name="椭圆 23"/>
          <p:cNvSpPr/>
          <p:nvPr>
            <p:custDataLst>
              <p:tags r:id="rId25"/>
            </p:custDataLst>
          </p:nvPr>
        </p:nvSpPr>
        <p:spPr bwMode="auto">
          <a:xfrm>
            <a:off x="4052415" y="2387866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" name="椭圆 24"/>
          <p:cNvSpPr/>
          <p:nvPr>
            <p:custDataLst>
              <p:tags r:id="rId26"/>
            </p:custDataLst>
          </p:nvPr>
        </p:nvSpPr>
        <p:spPr bwMode="auto">
          <a:xfrm>
            <a:off x="6786090" y="3505466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6" name="图片 1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046690" y="4184916"/>
            <a:ext cx="1695450" cy="2078037"/>
          </a:xfrm>
          <a:prstGeom prst="rect">
            <a:avLst/>
          </a:prstGeom>
          <a:noFill/>
          <a:ln w="158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椭圆 26"/>
          <p:cNvSpPr/>
          <p:nvPr>
            <p:custDataLst>
              <p:tags r:id="rId29"/>
            </p:custDataLst>
          </p:nvPr>
        </p:nvSpPr>
        <p:spPr bwMode="auto">
          <a:xfrm>
            <a:off x="9265765" y="4608778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88197" y="1313580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ea typeface="黑体" panose="02010609060101010101" pitchFamily="49" charset="-122"/>
              </a:rPr>
              <a:t>请</a:t>
            </a:r>
            <a:r>
              <a:rPr lang="zh-CN" altLang="en-US" sz="2400" dirty="0">
                <a:ea typeface="黑体" panose="02010609060101010101" pitchFamily="49" charset="-122"/>
              </a:rPr>
              <a:t>按</a:t>
            </a:r>
            <a:r>
              <a:rPr lang="zh-CN" altLang="en-US" sz="2400" dirty="0" smtClean="0">
                <a:ea typeface="黑体" panose="02010609060101010101" pitchFamily="49" charset="-122"/>
              </a:rPr>
              <a:t>时间顺序排列下列史实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30" name="椭圆 29"/>
          <p:cNvSpPr/>
          <p:nvPr>
            <p:custDataLst>
              <p:tags r:id="rId30"/>
            </p:custDataLst>
          </p:nvPr>
        </p:nvSpPr>
        <p:spPr bwMode="auto">
          <a:xfrm>
            <a:off x="1242873" y="2450963"/>
            <a:ext cx="1196975" cy="12001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1" name="文本框 9"/>
          <p:cNvSpPr txBox="1"/>
          <p:nvPr>
            <p:custDataLst>
              <p:tags r:id="rId31"/>
            </p:custDataLst>
          </p:nvPr>
        </p:nvSpPr>
        <p:spPr>
          <a:xfrm rot="20239187">
            <a:off x="8811889" y="1836640"/>
            <a:ext cx="2339102" cy="463781"/>
          </a:xfrm>
          <a:prstGeom prst="rect">
            <a:avLst/>
          </a:prstGeom>
          <a:solidFill>
            <a:schemeClr val="bg2">
              <a:lumMod val="95000"/>
              <a:alpha val="85000"/>
            </a:schemeClr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indent="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0" i="0" u="none" baseline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兰亭粗黑_GBK"/>
                <a:ea typeface="方正兰亭粗黑_GBK" panose="02000000000000000000" charset="-122"/>
              </a:defRPr>
            </a:lvl1pPr>
            <a:lvl2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r>
              <a:rPr lang="zh-CN" altLang="en-US" dirty="0">
                <a:sym typeface="+mn-ea"/>
              </a:rPr>
              <a:t>慈禧遂对外宣战</a:t>
            </a:r>
            <a:endParaRPr lang="zh-CN" altLang="en-US" dirty="0"/>
          </a:p>
        </p:txBody>
      </p:sp>
      <p:sp>
        <p:nvSpPr>
          <p:cNvPr id="32" name="文本框 9"/>
          <p:cNvSpPr txBox="1"/>
          <p:nvPr>
            <p:custDataLst>
              <p:tags r:id="rId32"/>
            </p:custDataLst>
          </p:nvPr>
        </p:nvSpPr>
        <p:spPr>
          <a:xfrm rot="20239187">
            <a:off x="6080640" y="2655773"/>
            <a:ext cx="2031325" cy="469616"/>
          </a:xfrm>
          <a:prstGeom prst="rect">
            <a:avLst/>
          </a:prstGeom>
          <a:solidFill>
            <a:schemeClr val="bg2">
              <a:lumMod val="95000"/>
              <a:alpha val="85000"/>
            </a:schemeClr>
          </a:solidFill>
        </p:spPr>
        <p:txBody>
          <a:bodyPr wrap="none" rtlCol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兰亭粗黑_GBK"/>
                <a:ea typeface="方正兰亭粗黑_GBK" panose="02000000000000000000" charset="-122"/>
                <a:sym typeface="+mn-ea"/>
              </a:rPr>
              <a:t>列强凶恶本质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方正兰亭粗黑_GBK"/>
              <a:ea typeface="方正兰亭粗黑_GBK" panose="02000000000000000000" charset="-122"/>
              <a:sym typeface="+mn-ea"/>
            </a:endParaRPr>
          </a:p>
        </p:txBody>
      </p:sp>
      <p:pic>
        <p:nvPicPr>
          <p:cNvPr id="33" name="图片 35"/>
          <p:cNvPicPr>
            <a:picLocks noChangeAspect="1"/>
          </p:cNvPicPr>
          <p:nvPr>
            <p:custDataLst>
              <p:tags r:id="rId33"/>
            </p:custDataLst>
          </p:nvPr>
        </p:nvPicPr>
        <p:blipFill>
          <a:blip r:embed="rId34" cstate="print"/>
          <a:srcRect l="8376" r="17272" b="3239"/>
          <a:stretch>
            <a:fillRect/>
          </a:stretch>
        </p:blipFill>
        <p:spPr>
          <a:xfrm>
            <a:off x="415382" y="3740470"/>
            <a:ext cx="5250075" cy="2674961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4" name="图片 36"/>
          <p:cNvPicPr>
            <a:picLocks noChangeAspect="1"/>
          </p:cNvPicPr>
          <p:nvPr>
            <p:custDataLst>
              <p:tags r:id="rId35"/>
            </p:custDataLst>
          </p:nvPr>
        </p:nvPicPr>
        <p:blipFill>
          <a:blip r:embed="rId36" cstate="print"/>
          <a:srcRect l="12300" r="16399" b="11112"/>
          <a:stretch>
            <a:fillRect/>
          </a:stretch>
        </p:blipFill>
        <p:spPr>
          <a:xfrm>
            <a:off x="8594573" y="1274453"/>
            <a:ext cx="3161708" cy="276455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5" name="矩形 37"/>
          <p:cNvSpPr/>
          <p:nvPr>
            <p:custDataLst>
              <p:tags r:id="rId37"/>
            </p:custDataLst>
          </p:nvPr>
        </p:nvSpPr>
        <p:spPr>
          <a:xfrm>
            <a:off x="9066790" y="1233902"/>
            <a:ext cx="2227580" cy="4432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28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法国抢来的耕牛</a:t>
            </a:r>
            <a:endParaRPr kumimoji="1" lang="zh-CN" altLang="en-US" sz="228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矩形 45"/>
          <p:cNvSpPr/>
          <p:nvPr>
            <p:custDataLst>
              <p:tags r:id="rId38"/>
            </p:custDataLst>
          </p:nvPr>
        </p:nvSpPr>
        <p:spPr>
          <a:xfrm>
            <a:off x="1881782" y="5809892"/>
            <a:ext cx="2624667" cy="4724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7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被屠杀中国百姓</a:t>
            </a:r>
            <a:endParaRPr kumimoji="1" lang="zh-CN" altLang="en-US" sz="247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7" name="图片 46"/>
          <p:cNvPicPr>
            <a:picLocks noChangeAspect="1"/>
          </p:cNvPicPr>
          <p:nvPr>
            <p:custDataLst>
              <p:tags r:id="rId39"/>
            </p:custDataLst>
          </p:nvPr>
        </p:nvPicPr>
        <p:blipFill>
          <a:blip r:embed="rId40" cstate="print"/>
          <a:srcRect l="24851"/>
          <a:stretch>
            <a:fillRect/>
          </a:stretch>
        </p:blipFill>
        <p:spPr>
          <a:xfrm>
            <a:off x="514492" y="1146910"/>
            <a:ext cx="5149329" cy="255163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8" name="矩形 47"/>
          <p:cNvSpPr/>
          <p:nvPr>
            <p:custDataLst>
              <p:tags r:id="rId41"/>
            </p:custDataLst>
          </p:nvPr>
        </p:nvSpPr>
        <p:spPr>
          <a:xfrm>
            <a:off x="1288881" y="2938591"/>
            <a:ext cx="2811780" cy="4432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285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炮火下燃烧的北京城</a:t>
            </a:r>
            <a:endParaRPr kumimoji="1" lang="zh-CN" altLang="en-US" sz="2285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9" name="TextBox 49"/>
          <p:cNvSpPr txBox="1"/>
          <p:nvPr>
            <p:custDataLst>
              <p:tags r:id="rId42"/>
            </p:custDataLst>
          </p:nvPr>
        </p:nvSpPr>
        <p:spPr>
          <a:xfrm>
            <a:off x="900806" y="1289788"/>
            <a:ext cx="90932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715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烧</a:t>
            </a:r>
            <a:endParaRPr kumimoji="0" lang="zh-CN" altLang="en-US" sz="5715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0" name="TextBox 50"/>
          <p:cNvSpPr txBox="1"/>
          <p:nvPr>
            <p:custDataLst>
              <p:tags r:id="rId43"/>
            </p:custDataLst>
          </p:nvPr>
        </p:nvSpPr>
        <p:spPr>
          <a:xfrm>
            <a:off x="2710134" y="4256905"/>
            <a:ext cx="909320" cy="97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715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杀</a:t>
            </a:r>
            <a:endParaRPr kumimoji="0" lang="zh-CN" altLang="en-US" sz="5715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42" name="Picture 2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5" cstate="print">
            <a:lum bright="16000"/>
          </a:blip>
          <a:srcRect b="7601"/>
          <a:stretch>
            <a:fillRect/>
          </a:stretch>
        </p:blipFill>
        <p:spPr>
          <a:xfrm>
            <a:off x="8631750" y="3985145"/>
            <a:ext cx="3132209" cy="2290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3" name="Text Box 3"/>
          <p:cNvSpPr txBox="1"/>
          <p:nvPr>
            <p:custDataLst>
              <p:tags r:id="rId46"/>
            </p:custDataLst>
          </p:nvPr>
        </p:nvSpPr>
        <p:spPr>
          <a:xfrm>
            <a:off x="8749919" y="5879278"/>
            <a:ext cx="2606973" cy="46166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军抢劫紫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TextBox 51"/>
          <p:cNvSpPr txBox="1"/>
          <p:nvPr>
            <p:custDataLst>
              <p:tags r:id="rId47"/>
            </p:custDataLst>
          </p:nvPr>
        </p:nvSpPr>
        <p:spPr>
          <a:xfrm>
            <a:off x="10457518" y="3665439"/>
            <a:ext cx="680361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715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抢</a:t>
            </a:r>
            <a:endParaRPr kumimoji="0" lang="zh-CN" altLang="en-US" sz="5715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27238" y="1026924"/>
            <a:ext cx="4091914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“此案初起，义和团实为肇祸之由，今欲拔本塞源，非痛加铲除不可。严行查办，务尽根除。”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63370" y="187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234520" y="18715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八国联军侵华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30" grpId="0" animBg="1"/>
      <p:bldP spid="31" grpId="0"/>
      <p:bldP spid="32" grpId="0" animBg="1"/>
      <p:bldP spid="35" grpId="0"/>
      <p:bldP spid="35" grpId="1"/>
      <p:bldP spid="36" grpId="0" animBg="1"/>
      <p:bldP spid="36" grpId="1" animBg="1"/>
      <p:bldP spid="38" grpId="0" animBg="1"/>
      <p:bldP spid="38" grpId="1" animBg="1"/>
      <p:bldP spid="39" grpId="0"/>
      <p:bldP spid="40" grpId="0"/>
      <p:bldP spid="43" grpId="0" animBg="1"/>
      <p:bldP spid="43" grpId="1" animBg="1"/>
      <p:bldP spid="41" grpId="0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内容占位符 4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 cstate="print"/>
          <a:srcRect b="7281"/>
          <a:stretch>
            <a:fillRect/>
          </a:stretch>
        </p:blipFill>
        <p:spPr>
          <a:xfrm>
            <a:off x="0" y="1958975"/>
            <a:ext cx="5461000" cy="4333875"/>
          </a:xfrm>
        </p:spPr>
      </p:pic>
      <p:sp>
        <p:nvSpPr>
          <p:cNvPr id="3" name="矩形 2"/>
          <p:cNvSpPr/>
          <p:nvPr/>
        </p:nvSpPr>
        <p:spPr>
          <a:xfrm>
            <a:off x="398654" y="3940891"/>
            <a:ext cx="110091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分析八国联军侵华的目的。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请从时间、地点、侵华国家等角度简述八国联军侵华。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在课本上标注出八国联军侵华过程中的重大史实：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4.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结合第一子目内容简述“清政府、义和团、帝国主义”三者关系的变化过程。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Rectangle 30"/>
          <p:cNvSpPr/>
          <p:nvPr>
            <p:custDataLst>
              <p:tags r:id="rId3"/>
            </p:custDataLst>
          </p:nvPr>
        </p:nvSpPr>
        <p:spPr>
          <a:xfrm>
            <a:off x="450376" y="1589964"/>
            <a:ext cx="11341290" cy="2284989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lIns="68330" tIns="34165" rIns="68330" bIns="34165">
            <a:sp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材料一 “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天津义和团民，近已聚集不下三万，日以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焚教堂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杀洋人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为事。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——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年裕禄奏报 自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义和团档案史料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上册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algn="r" defTabSz="1012825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材料二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1900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年，美俄法德四国公使照会清政府“限两月以内，悉将义和团匪一律剿除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若于两月以内不能镇抚，则各国联合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以兵力伐之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             </a:t>
            </a:r>
            <a:endParaRPr lang="en-US" altLang="zh-CN" sz="24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lvl="0" indent="0" defTabSz="1012825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                      </a:t>
            </a:r>
            <a:r>
              <a:rPr lang="zh-CN" altLang="en-US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八股联军志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义和团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第三册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728" y="996287"/>
            <a:ext cx="6032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阅读课本第二子目并结合下列材料回答问题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04410" y="4017963"/>
            <a:ext cx="78065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镇压义和团运动</a:t>
            </a:r>
            <a:r>
              <a:rPr lang="zh-CN" altLang="zh-CN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（直因）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，维护和扩大在华利益（根因）。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612" r="2600"/>
          <a:stretch>
            <a:fillRect/>
          </a:stretch>
        </p:blipFill>
        <p:spPr>
          <a:xfrm>
            <a:off x="7514337" y="930177"/>
            <a:ext cx="4288458" cy="4345208"/>
          </a:xfrm>
          <a:prstGeom prst="rect">
            <a:avLst/>
          </a:prstGeom>
          <a:solidFill>
            <a:srgbClr val="FFFFFF"/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1"/>
          <p:cNvSpPr txBox="1"/>
          <p:nvPr>
            <p:custDataLst>
              <p:tags r:id="rId7"/>
            </p:custDataLst>
          </p:nvPr>
        </p:nvSpPr>
        <p:spPr>
          <a:xfrm>
            <a:off x="7500486" y="5254954"/>
            <a:ext cx="4330443" cy="521681"/>
          </a:xfrm>
          <a:prstGeom prst="rect">
            <a:avLst/>
          </a:prstGeom>
          <a:solidFill>
            <a:srgbClr val="FFC79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90" b="1" dirty="0">
                <a:solidFill>
                  <a:schemeClr val="tx1">
                    <a:lumMod val="95000"/>
                    <a:lumOff val="5000"/>
                  </a:schemeClr>
                </a:solidFill>
                <a:latin typeface="汉仪昌黎宋刻本(原版)简" panose="00020600040101010101" pitchFamily="18" charset="-122"/>
                <a:ea typeface="汉仪昌黎宋刻本(原版)简" panose="00020600040101010101" pitchFamily="18" charset="-122"/>
              </a:rPr>
              <a:t>三方关系示意图</a:t>
            </a:r>
            <a:endParaRPr lang="zh-CN" altLang="en-US" sz="2790" b="1" dirty="0">
              <a:solidFill>
                <a:schemeClr val="tx1">
                  <a:lumMod val="95000"/>
                  <a:lumOff val="5000"/>
                </a:schemeClr>
              </a:solidFill>
              <a:latin typeface="汉仪昌黎宋刻本(原版)简" panose="00020600040101010101" pitchFamily="18" charset="-122"/>
              <a:ea typeface="汉仪昌黎宋刻本(原版)简" panose="00020600040101010101" pitchFamily="18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4520" y="18715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八国联军侵华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63370" y="187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3063" y="1032388"/>
            <a:ext cx="7761402" cy="531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内容占位符 4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462444" y="1217266"/>
            <a:ext cx="3430815" cy="5124540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985505" y="1051772"/>
            <a:ext cx="7768960" cy="5277279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5"/>
          <p:cNvSpPr txBox="1"/>
          <p:nvPr>
            <p:custDataLst>
              <p:tags r:id="rId6"/>
            </p:custDataLst>
          </p:nvPr>
        </p:nvSpPr>
        <p:spPr>
          <a:xfrm>
            <a:off x="3985505" y="2976743"/>
            <a:ext cx="7970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6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辛丑条约</a:t>
            </a:r>
            <a:r>
              <a:rPr lang="en-US" altLang="zh-CN" sz="6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endParaRPr lang="zh-CN" altLang="en-US" sz="6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158751" y="2234847"/>
            <a:ext cx="2410359" cy="245737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肆</a:t>
            </a:r>
            <a:endParaRPr lang="zh-CN" altLang="en-US" sz="13800" dirty="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" y="1067485"/>
            <a:ext cx="11349908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材料一：这款内容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指名落在中国老百姓头上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亿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千万人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均要承受责罚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这就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成了插在中国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经济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主动脉上的一架抽血机，使民族工业步履踉跄，萎缩了农民的购买力，社会矛盾空前尖锐</a:t>
            </a:r>
            <a:r>
              <a:rPr lang="zh-CN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7705" y="2413952"/>
            <a:ext cx="3451122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923" y="2426967"/>
            <a:ext cx="345638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img1.baidu.com/it/u=3039290291,689492938&amp;fm=253&amp;fmt=auto&amp;app=138&amp;f=PNG?w=276&amp;h=17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4821" y="2356693"/>
            <a:ext cx="3960440" cy="340992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32013" y="5857322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北京东交民巷使馆区图示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67581" y="5960561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ea typeface="黑体" panose="02010609060101010101" pitchFamily="49" charset="-122"/>
              </a:rPr>
              <a:t>漫画</a:t>
            </a:r>
            <a:r>
              <a:rPr lang="en-US" altLang="zh-CN" sz="2000" dirty="0" smtClean="0">
                <a:ea typeface="黑体" panose="02010609060101010101" pitchFamily="49" charset="-122"/>
              </a:rPr>
              <a:t>《</a:t>
            </a:r>
            <a:r>
              <a:rPr lang="zh-CN" altLang="en-US" sz="2000" dirty="0" smtClean="0">
                <a:ea typeface="黑体" panose="02010609060101010101" pitchFamily="49" charset="-122"/>
              </a:rPr>
              <a:t>小磨香油</a:t>
            </a:r>
            <a:r>
              <a:rPr lang="en-US" altLang="zh-CN" sz="2000" dirty="0" smtClean="0">
                <a:ea typeface="黑体" panose="02010609060101010101" pitchFamily="49" charset="-122"/>
              </a:rPr>
              <a:t>》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8173" y="5209250"/>
            <a:ext cx="3744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1937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zh-CN" altLang="en-US" b="1" dirty="0" smtClean="0">
                <a:latin typeface="Arial" panose="020B0604020202020204"/>
                <a:ea typeface="黑体" panose="02010609060101010101" pitchFamily="49" charset="-122"/>
              </a:rPr>
              <a:t>“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七七事变</a:t>
            </a:r>
            <a:r>
              <a:rPr lang="zh-CN" altLang="en-US" b="1" dirty="0" smtClean="0">
                <a:latin typeface="Arial" panose="020B0604020202020204"/>
                <a:ea typeface="黑体" panose="02010609060101010101" pitchFamily="49" charset="-122"/>
              </a:rPr>
              <a:t>”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前夕，日本抽调精锐部队关东军进驻平津一带，并频繁进行军事演习，伺机挑起战争。日本增兵平津，借口的条款是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0089" y="17911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91989" y="17911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5704" y="5605723"/>
            <a:ext cx="8480207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增加了中国人民的负担，列强控制了中国的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经济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命脉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5704" y="3013435"/>
            <a:ext cx="9478659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使馆界成为“国中之国”，帝国主义策划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侵略中国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的大本营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85704" y="3805523"/>
            <a:ext cx="9246442" cy="461665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清政府已成为“洋人的朝廷” ，沦为帝国主义列强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统治中国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的工具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5704" y="4669619"/>
            <a:ext cx="7758855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便利了列强通过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外交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途径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控制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清政府、侵略中国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1488" y="222134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赔款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1488" y="301343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治民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1488" y="380552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驻军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5704" y="2221347"/>
            <a:ext cx="9201558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清朝腹地京津至山海关广大地区，至于列强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军事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控制之下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1488" y="4669619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划界</a:t>
            </a:r>
            <a:endParaRPr lang="zh-CN" altLang="en-US" sz="28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488" y="5605723"/>
            <a:ext cx="1206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外交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488" y="1213235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58112" y="1141227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1305584" y="2509379"/>
            <a:ext cx="936104" cy="3456384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tx1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>
            <a:endCxn id="3" idx="1"/>
          </p:cNvCxnSpPr>
          <p:nvPr/>
        </p:nvCxnSpPr>
        <p:spPr>
          <a:xfrm flipV="1">
            <a:off x="1254984" y="3275045"/>
            <a:ext cx="1130720" cy="1610598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tx1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1305584" y="3399897"/>
            <a:ext cx="1008112" cy="837674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tx1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1305584" y="2437371"/>
            <a:ext cx="1130720" cy="1610598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tx1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5" idx="1"/>
          </p:cNvCxnSpPr>
          <p:nvPr/>
        </p:nvCxnSpPr>
        <p:spPr>
          <a:xfrm flipV="1">
            <a:off x="1305584" y="4931229"/>
            <a:ext cx="1080120" cy="1034534"/>
          </a:xfrm>
          <a:prstGeom prst="straightConnector1">
            <a:avLst/>
          </a:prstGeom>
          <a:ln w="38100">
            <a:gradFill flip="none" rotWithShape="1">
              <a:gsLst>
                <a:gs pos="0">
                  <a:schemeClr val="tx1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lin ang="16200000" scaled="0"/>
              <a:tileRect/>
            </a:gra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320089" y="17911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91989" y="17911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7790" t="20385" r="7209" b="6518"/>
          <a:stretch>
            <a:fillRect/>
          </a:stretch>
        </p:blipFill>
        <p:spPr>
          <a:xfrm>
            <a:off x="7661551" y="1099693"/>
            <a:ext cx="3917950" cy="4764172"/>
          </a:xfrm>
          <a:prstGeom prst="rect">
            <a:avLst/>
          </a:prstGeom>
          <a:ln w="22225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6865" y="1155557"/>
            <a:ext cx="7056784" cy="1578317"/>
          </a:xfrm>
          <a:prstGeom prst="rect">
            <a:avLst/>
          </a:prstGeom>
          <a:noFill/>
          <a:ln w="12700" cap="rnd">
            <a:solidFill>
              <a:schemeClr val="tx1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lvl="0" algn="just" defTabSz="45720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材料一  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《辛丑条约》签定后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列强承认慈禧太后执政合法，慈禧携光绪皇帝回到北京。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慈禧太后对列强没把她作为“祸首”来惩办,感激涕零,保证今后要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“量中华之物力,结与国之欢心”。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0743" y="4470461"/>
            <a:ext cx="7056784" cy="185178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457200" marR="0" lvl="0" indent="-457200" algn="just" defTabSz="4572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中国近代史上赔款数目最庞大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主权丧失最严重的不平等条约（地位）。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0" indent="-457200" algn="just" defTabSz="4572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清政府沦为帝国主义列强统治中国的工具。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457200" marR="0" lvl="0" indent="-457200" algn="just" defTabSz="4572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中国完全陷入半殖民地半封建社会的深渊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文本框 1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63077" y="5863865"/>
            <a:ext cx="3816424" cy="400110"/>
          </a:xfrm>
          <a:prstGeom prst="rect">
            <a:avLst/>
          </a:prstGeom>
          <a:solidFill>
            <a:srgbClr val="BA432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清政府已然成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洋人的朝廷”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6362" y="2979572"/>
            <a:ext cx="7056784" cy="119359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材料二   到了</a:t>
            </a:r>
            <a:r>
              <a:rPr lang="en-US" altLang="zh-CN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1901</a:t>
            </a:r>
            <a:r>
              <a:rPr lang="zh-CN" altLang="en-US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年，它（清政府）已经达到了一个国家地位非常低落的阶段，低到只能够保持了独立主权国家的极少的属性的地步。</a:t>
            </a:r>
            <a:r>
              <a:rPr lang="en-US" altLang="zh-CN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（美）马士</a:t>
            </a:r>
            <a:r>
              <a:rPr lang="en-US" altLang="zh-CN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中华帝国对外关系史</a:t>
            </a:r>
            <a:r>
              <a:rPr lang="en-US" altLang="zh-CN" sz="2000" b="1" kern="1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2000" b="1" kern="12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01043" y="1892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20089" y="179119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958850" y="933545"/>
            <a:ext cx="10274300" cy="2976563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: 圆角 8"/>
          <p:cNvSpPr/>
          <p:nvPr>
            <p:custDataLst>
              <p:tags r:id="rId2"/>
            </p:custDataLst>
          </p:nvPr>
        </p:nvSpPr>
        <p:spPr>
          <a:xfrm>
            <a:off x="1103313" y="1100233"/>
            <a:ext cx="9985375" cy="2643188"/>
          </a:xfrm>
          <a:prstGeom prst="roundRect">
            <a:avLst>
              <a:gd name="adj" fmla="val 7272"/>
            </a:avLst>
          </a:prstGeom>
          <a:noFill/>
          <a:ln>
            <a:solidFill>
              <a:srgbClr val="A09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" name="文本框 9"/>
          <p:cNvSpPr txBox="1"/>
          <p:nvPr>
            <p:custDataLst>
              <p:tags r:id="rId3"/>
            </p:custDataLst>
          </p:nvPr>
        </p:nvSpPr>
        <p:spPr>
          <a:xfrm>
            <a:off x="1595968" y="2457316"/>
            <a:ext cx="900006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>
              <a:buNone/>
            </a:pP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第</a:t>
            </a: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课   八国联军侵华 与</a:t>
            </a: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辛丑条约</a:t>
            </a:r>
            <a:r>
              <a:rPr lang="en-US" altLang="zh-CN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签订</a:t>
            </a:r>
            <a:endParaRPr lang="zh-CN" altLang="en-US" sz="36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: 圆角 11"/>
          <p:cNvSpPr/>
          <p:nvPr>
            <p:custDataLst>
              <p:tags r:id="rId4"/>
            </p:custDataLst>
          </p:nvPr>
        </p:nvSpPr>
        <p:spPr>
          <a:xfrm>
            <a:off x="1589766" y="1471301"/>
            <a:ext cx="8533289" cy="576064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第二单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元</a:t>
            </a:r>
            <a:r>
              <a:rPr lang="zh-CN" altLang="en-US" sz="24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近代化的早期探索与民族危机的加剧</a:t>
            </a:r>
            <a:endParaRPr lang="zh-CN" altLang="en-US" sz="24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Picture 2" descr="胶片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618" y="4288580"/>
            <a:ext cx="11546283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C:\Users\Administrator\Desktop\untitl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85910" y="4576612"/>
            <a:ext cx="2880320" cy="1643074"/>
          </a:xfrm>
          <a:prstGeom prst="rect">
            <a:avLst/>
          </a:prstGeom>
          <a:noFill/>
        </p:spPr>
      </p:pic>
      <p:pic>
        <p:nvPicPr>
          <p:cNvPr id="17" name="Picture 2" descr="C:\Users\Administrator\Desktop\u=110118091,357884968&amp;fm=26&amp;gp=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8618" y="4574332"/>
            <a:ext cx="2617292" cy="1662108"/>
          </a:xfrm>
          <a:prstGeom prst="rect">
            <a:avLst/>
          </a:prstGeom>
          <a:noFill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66230" y="4576612"/>
            <a:ext cx="295232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 descr="C:\Users\Administrator\Desktop\u=1498140360,943554838&amp;fm=26&amp;gp=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718558" y="4576612"/>
            <a:ext cx="3066962" cy="164307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3714" y="991014"/>
            <a:ext cx="615553" cy="540628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八国联军侵华与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签订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左中括号 4"/>
          <p:cNvSpPr/>
          <p:nvPr/>
        </p:nvSpPr>
        <p:spPr>
          <a:xfrm>
            <a:off x="1206617" y="1130482"/>
            <a:ext cx="180822" cy="5127353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942" y="970304"/>
            <a:ext cx="553998" cy="19341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弧形箭头 7"/>
          <p:cNvSpPr/>
          <p:nvPr/>
        </p:nvSpPr>
        <p:spPr>
          <a:xfrm>
            <a:off x="1523643" y="2701964"/>
            <a:ext cx="432048" cy="1874858"/>
          </a:xfrm>
          <a:prstGeom prst="curved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17165" y="3259812"/>
            <a:ext cx="492443" cy="5988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2060"/>
                </a:solidFill>
                <a:latin typeface="方正粗黑宋简体" pitchFamily="2" charset="-122"/>
                <a:ea typeface="方正粗黑宋简体" pitchFamily="2" charset="-122"/>
              </a:rPr>
              <a:t>原因</a:t>
            </a:r>
            <a:endParaRPr lang="zh-CN" altLang="en-US" sz="2000" b="1" dirty="0" smtClean="0">
              <a:solidFill>
                <a:srgbClr val="00206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23772" y="955493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原因：列强侵略激化了民族矛盾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23772" y="1475731"/>
            <a:ext cx="3587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口号：扶清灭洋（评价）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23772" y="2063438"/>
            <a:ext cx="4980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性质：一场反帝爱国的的农民运动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23772" y="2719323"/>
            <a:ext cx="637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影响：沉重打击了帝国主义瓜分中国的野心。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86001" y="4265142"/>
            <a:ext cx="5753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原因：镇压义和团，维护和扩大在华权益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10528" y="5497260"/>
            <a:ext cx="89771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结果：</a:t>
            </a:r>
            <a:r>
              <a:rPr lang="en-US" altLang="zh-CN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1901</a:t>
            </a: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年清政府被迫同</a:t>
            </a:r>
            <a:r>
              <a:rPr lang="en-US" altLang="zh-CN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国签订了丧权辱国的</a:t>
            </a:r>
            <a:r>
              <a:rPr lang="en-US" altLang="zh-CN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辛丑条约</a:t>
            </a:r>
            <a:r>
              <a:rPr lang="en-US" altLang="zh-CN" sz="2400" b="1" dirty="0" smtClean="0">
                <a:solidFill>
                  <a:srgbClr val="002060"/>
                </a:solidFill>
                <a:latin typeface="方正粗黑宋简体" pitchFamily="2" charset="-122"/>
                <a:ea typeface="方正粗黑宋简体" pitchFamily="2" charset="-122"/>
              </a:rPr>
              <a:t>》</a:t>
            </a:r>
            <a:endParaRPr lang="zh-CN" altLang="en-US" sz="2400" b="1" dirty="0" smtClean="0">
              <a:solidFill>
                <a:srgbClr val="00206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10528" y="6027002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影响：中国完全陷入半殖民地半封建社会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86001" y="4876298"/>
            <a:ext cx="822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经过：</a:t>
            </a:r>
            <a:r>
              <a:rPr lang="zh-CN" altLang="zh-CN" sz="24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廊坊狙击战→攻占大沽炮台→天津保卫战→攻陷北京</a:t>
            </a:r>
            <a:endParaRPr lang="zh-CN" altLang="en-US" sz="2400" b="1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" name="左中括号 22"/>
          <p:cNvSpPr/>
          <p:nvPr/>
        </p:nvSpPr>
        <p:spPr>
          <a:xfrm>
            <a:off x="2005781" y="4418091"/>
            <a:ext cx="304747" cy="1839744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4" name="左中括号 23"/>
          <p:cNvSpPr/>
          <p:nvPr/>
        </p:nvSpPr>
        <p:spPr>
          <a:xfrm>
            <a:off x="1961535" y="1130481"/>
            <a:ext cx="324466" cy="1902429"/>
          </a:xfrm>
          <a:prstGeom prst="leftBracket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57942" y="4246708"/>
            <a:ext cx="553998" cy="224196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buFont typeface="Wingdings" panose="05000000000000000000" pitchFamily="2" charset="2"/>
              <a:buChar char="u"/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八国联军侵华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0" grpId="0"/>
      <p:bldP spid="11" grpId="0"/>
      <p:bldP spid="12" grpId="0"/>
      <p:bldP spid="15" grpId="0"/>
      <p:bldP spid="17" grpId="0"/>
      <p:bldP spid="19" grpId="0"/>
      <p:bldP spid="20" grpId="0"/>
      <p:bldP spid="22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89300" y="1443682"/>
            <a:ext cx="1134399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1.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列宁说：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试问，中国人对欧洲人的进攻，这次遭到英国人、法国人、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德国人、俄国人、日本人等疯狂镇压的暴动，究竟是由什么引起的呢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?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一些用传教的鬼话来掩盖掠夺政策的人，中国人难道不痛恨他们吗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?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这段话中的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暴动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和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疯狂镇压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分别是指（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ahoma" panose="020B0604030504040204" pitchFamily="34" charset="0"/>
              </a:rPr>
              <a:t>     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A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．太平天国运动；英法联军侵华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B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．义和团运动；八国联军侵华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algn="just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C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．戊戌变法；甲午中日战争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D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．太平天国运动；八国联军侵华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7753133" y="3421997"/>
            <a:ext cx="539750" cy="659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2185398" y="2547856"/>
            <a:ext cx="539750" cy="659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b="0" dirty="0"/>
              <a:t>A</a:t>
            </a:r>
            <a:endParaRPr lang="en-US" altLang="zh-CN" b="0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12582" y="1167547"/>
            <a:ext cx="11588436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eaLnBrk="1" fontAlgn="ctr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（河北省石家庄市长安区</a:t>
            </a:r>
            <a:r>
              <a:rPr lang="en-US" altLang="zh-CN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2023—2024</a:t>
            </a:r>
            <a:r>
              <a:rPr lang="zh-CN" altLang="en-US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期中）下面是</a:t>
            </a:r>
            <a:r>
              <a:rPr lang="en-US" altLang="zh-CN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1900</a:t>
            </a:r>
            <a:r>
              <a:rPr lang="zh-CN" altLang="en-US" sz="2800" dirty="0" smtClean="0"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年西方国家发行的一幅宣传画。根据所学历史知识推测，图中“八个强人，痛打弱者”的结果是   （         ）   </a:t>
            </a:r>
            <a:endParaRPr lang="zh-CN" altLang="en-US" sz="2800" dirty="0" smtClean="0">
              <a:latin typeface="Calibri" panose="020F050202020403020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1" name="图片 2" descr="https://img.xkw.com/dksih/QBM/editorImg/2023/8/7/74164120-7bc7-4e94-81e6-943258d0c2de.png?resizew=2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3755" y="2612980"/>
            <a:ext cx="3746089" cy="22157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17283" y="4661929"/>
            <a:ext cx="12213600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0" lang="en-US" altLang="zh-CN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清政府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变成了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洋人的朝廷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中国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charset="0"/>
                <a:ea typeface="黑体" panose="02010609060101010101" pitchFamily="49" charset="-122"/>
                <a:cs typeface="Times New Roman" panose="02020603050405020304" pitchFamily="18" charset="0"/>
              </a:rPr>
              <a:t>半殖民地化程度大大加深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ctr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C.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中国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领土主权开始遭到破坏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D.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中国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开始被卷进世界资本主义的漩涡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1124690"/>
            <a:ext cx="12393136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fontAlgn="ctr">
              <a:lnSpc>
                <a:spcPct val="150000"/>
              </a:lnSpc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3.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（河北省秦皇岛市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年模拟）下面图示是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1842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年至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1901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年间中国近代史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上的三项条约，以此为线索归纳出的历史主题应该是（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中国逐步沦为半殖民地半封建社会过程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B.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中国民族工业曲折发展历程</a:t>
            </a: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中国逐步走出半殖民地半封建社会过程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D.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中国新民主主义革命发展历程</a:t>
            </a:r>
            <a:endParaRPr lang="zh-CN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8736020" y="1886645"/>
            <a:ext cx="539750" cy="659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algn="ctr">
              <a:defRPr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b="0" dirty="0"/>
              <a:t>A</a:t>
            </a:r>
            <a:endParaRPr lang="en-US" altLang="zh-CN" b="0" dirty="0"/>
          </a:p>
        </p:txBody>
      </p:sp>
      <p:pic>
        <p:nvPicPr>
          <p:cNvPr id="5" name="图片 4" descr="学科网(www.zxxk.com)--教育资源门户，提供试卷、教案、课件、论文、素材以及各类教学资源下载，还有大量而丰富的教学相关资讯！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5187" y="2897290"/>
            <a:ext cx="7625838" cy="118801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8120" y="3228796"/>
            <a:ext cx="590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本课课后练习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41445" y="1547880"/>
            <a:ext cx="10822674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just" fontAlgn="auto">
              <a:lnSpc>
                <a:spcPct val="150000"/>
              </a:lnSpc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了解义和团运动的兴起和发展概况； 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评价义和团运动中的口号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——“</a:t>
            </a:r>
            <a:r>
              <a:rPr sz="2800" b="1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扶清灭洋</a:t>
            </a:r>
            <a:r>
              <a:rPr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”。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（唯物史观）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黑体" panose="02010609060101010101" pitchFamily="49" charset="-122"/>
            </a:endParaRPr>
          </a:p>
          <a:p>
            <a:pPr marL="342900" indent="-342900" algn="just" fontAlgn="auto">
              <a:lnSpc>
                <a:spcPct val="150000"/>
              </a:lnSpc>
            </a:pP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了解八国联军侵华战争的原因、经过、义和团抗击八国联军的基本史实</a:t>
            </a: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；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体会中国人民不屈不挠的斗争精神。（家国情怀）</a:t>
            </a:r>
            <a:endParaRPr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掌握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签订的内容，分析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辛丑条约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对中国民族危机全面加深的影响</a:t>
            </a:r>
            <a:r>
              <a:rPr lang="zh-CN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黑体" panose="02010609060101010101" pitchFamily="49" charset="-122"/>
              </a:rPr>
              <a:t>（史料实证、历史解释）</a:t>
            </a:r>
            <a:endParaRPr lang="zh-CN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" name="文本框 10"/>
          <p:cNvSpPr txBox="1"/>
          <p:nvPr>
            <p:custDataLst>
              <p:tags r:id="rId2"/>
            </p:custDataLst>
          </p:nvPr>
        </p:nvSpPr>
        <p:spPr>
          <a:xfrm rot="1998441">
            <a:off x="8473377" y="5016164"/>
            <a:ext cx="1275080" cy="398780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本课重点</a:t>
            </a:r>
            <a:endParaRPr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3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t="10135"/>
          <a:stretch>
            <a:fillRect/>
          </a:stretch>
        </p:blipFill>
        <p:spPr>
          <a:xfrm>
            <a:off x="456308" y="1016559"/>
            <a:ext cx="11321709" cy="5343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326249" y="2525593"/>
            <a:ext cx="2056765" cy="23552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800" dirty="0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</a:rPr>
              <a:t>壹</a:t>
            </a:r>
            <a:endParaRPr lang="zh-CN" altLang="en-US" sz="13800" dirty="0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545840" y="996287"/>
            <a:ext cx="8150291" cy="5254388"/>
          </a:xfrm>
          <a:prstGeom prst="rect">
            <a:avLst/>
          </a:prstGeom>
          <a:solidFill>
            <a:schemeClr val="tx1">
              <a:lumMod val="85000"/>
              <a:lumOff val="1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" name="文本框 15"/>
          <p:cNvSpPr txBox="1"/>
          <p:nvPr>
            <p:custDataLst>
              <p:tags r:id="rId5"/>
            </p:custDataLst>
          </p:nvPr>
        </p:nvSpPr>
        <p:spPr>
          <a:xfrm>
            <a:off x="3752610" y="3069483"/>
            <a:ext cx="47291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None/>
            </a:pPr>
            <a:r>
              <a:rPr lang="zh-CN" altLang="en-US" sz="66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义和团运动</a:t>
            </a:r>
            <a:endParaRPr lang="zh-CN" altLang="en-US" sz="4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436549" y="1110403"/>
            <a:ext cx="7206197" cy="4594361"/>
            <a:chOff x="834" y="1815"/>
            <a:chExt cx="14075" cy="6955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" y="1815"/>
              <a:ext cx="14075" cy="6785"/>
            </a:xfrm>
            <a:prstGeom prst="rect">
              <a:avLst/>
            </a:prstGeom>
          </p:spPr>
        </p:pic>
        <p:sp>
          <p:nvSpPr>
            <p:cNvPr id="4" name="内容占位符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1581" y="2390"/>
              <a:ext cx="13055" cy="63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91440" tIns="45720" rIns="91440" bIns="45720" anchor="t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神助拳，义和团，只因鬼子闹中原……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天无雨，地焦旱，全是教堂止住天……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兵法艺，都学全，要平鬼子不费难。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拆铁道，拔线杆，紧急毁坏火轮船。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大法国，心胆寒，英美德俄尽消然。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洋鬼子，尽除完，大清一统靖江山。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en-US" altLang="zh-CN" sz="2800" b="1" dirty="0">
                  <a:ea typeface="黑体" panose="02010609060101010101" pitchFamily="49" charset="-122"/>
                </a:rPr>
                <a:t>       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只因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鬼子闹中原》揭帖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3835021" y="2006221"/>
            <a:ext cx="253848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3862317" y="2511188"/>
            <a:ext cx="2456596" cy="1364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781904" y="4572001"/>
            <a:ext cx="6301285" cy="184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64184" y="5592744"/>
            <a:ext cx="655092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依据课本第一子目及上述材料请回答：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78897" y="1549427"/>
            <a:ext cx="46447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义和团运动兴起的原因是什么？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义和团运动的口号是什么？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你是如何评价这一口号的？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综上所述，请分析洋务运动的性质。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43248" y="1962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11" descr="gif00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963278" y="5554641"/>
            <a:ext cx="1015800" cy="67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7278897" y="1549427"/>
            <a:ext cx="46447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义和团运动兴起的原因是什么？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义和团运动的口号是什么？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你是如何评价这一口号的？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综上所述，请分析洋务运动的性质。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436549" y="1110403"/>
            <a:ext cx="7206197" cy="4594361"/>
            <a:chOff x="834" y="1815"/>
            <a:chExt cx="14075" cy="6955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" y="1815"/>
              <a:ext cx="14075" cy="6785"/>
            </a:xfrm>
            <a:prstGeom prst="rect">
              <a:avLst/>
            </a:prstGeom>
          </p:spPr>
        </p:pic>
        <p:sp>
          <p:nvSpPr>
            <p:cNvPr id="4" name="内容占位符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1581" y="2390"/>
              <a:ext cx="13055" cy="63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91440" tIns="45720" rIns="91440" bIns="45720" anchor="t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神助拳，义和团，只因鬼子闹中原……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天无雨，地焦旱，全是教堂止住天……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兵法艺，都学全，要平鬼子不费难。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拆铁道，拔线杆，紧急毁坏火轮船。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大法国，心胆寒，英美德俄尽消然。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洋鬼子，尽除完，大清一统靖江山。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en-US" altLang="zh-CN" sz="2800" b="1" dirty="0">
                  <a:ea typeface="黑体" panose="02010609060101010101" pitchFamily="49" charset="-122"/>
                </a:rPr>
                <a:t>       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只因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鬼子闹中原》揭帖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3835021" y="2006221"/>
            <a:ext cx="253848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3862317" y="2511188"/>
            <a:ext cx="2456596" cy="1364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781904" y="4572001"/>
            <a:ext cx="6301285" cy="184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764184" y="5604374"/>
            <a:ext cx="655092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依据课本第一子目及上述材料请回答：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43248" y="205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11" descr="gif00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963278" y="5554641"/>
            <a:ext cx="1015800" cy="67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>
            <p:custDataLst>
              <p:tags r:id="rId9"/>
            </p:custDataLst>
          </p:nvPr>
        </p:nvSpPr>
        <p:spPr>
          <a:xfrm>
            <a:off x="7356143" y="1268948"/>
            <a:ext cx="4380931" cy="1150620"/>
          </a:xfrm>
          <a:prstGeom prst="wedgeRoundRectCallout">
            <a:avLst>
              <a:gd name="adj1" fmla="val -64280"/>
              <a:gd name="adj2" fmla="val 2256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原因：列强的侵略、洋教活动猖獗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0"/>
            </p:custDataLst>
          </p:nvPr>
        </p:nvSpPr>
        <p:spPr>
          <a:xfrm>
            <a:off x="7356142" y="2819575"/>
            <a:ext cx="4359967" cy="882650"/>
          </a:xfrm>
          <a:prstGeom prst="wedgeRoundRectCallout">
            <a:avLst>
              <a:gd name="adj1" fmla="val -67775"/>
              <a:gd name="adj2" fmla="val 12164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口号：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扶清灭洋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742" y="1904554"/>
            <a:ext cx="10386126" cy="3093106"/>
          </a:xfrm>
          <a:prstGeom prst="rect">
            <a:avLst/>
          </a:prstGeom>
        </p:spPr>
      </p:pic>
      <p:sp>
        <p:nvSpPr>
          <p:cNvPr id="4" name="文本框 2"/>
          <p:cNvSpPr txBox="1"/>
          <p:nvPr>
            <p:custDataLst>
              <p:tags r:id="rId3"/>
            </p:custDataLst>
          </p:nvPr>
        </p:nvSpPr>
        <p:spPr>
          <a:xfrm>
            <a:off x="1398315" y="1229995"/>
            <a:ext cx="9110980" cy="645160"/>
          </a:xfrm>
          <a:prstGeom prst="rect">
            <a:avLst/>
          </a:prstGeom>
          <a:solidFill>
            <a:schemeClr val="bg1">
              <a:alpha val="4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字语劲墨行楷" panose="00000500000000000000" charset="-122"/>
              </a:rPr>
              <a:t>议一议：你如何评价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字语劲墨行楷" panose="00000500000000000000" charset="-122"/>
              </a:rPr>
              <a:t>“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字语劲墨行楷" panose="00000500000000000000" charset="-122"/>
              </a:rPr>
              <a:t>扶清灭洋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字语劲墨行楷" panose="00000500000000000000" charset="-122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cs typeface="字语劲墨行楷" panose="00000500000000000000" charset="-122"/>
              </a:rPr>
              <a:t>的口号？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字语劲墨行楷" panose="00000500000000000000" charset="-122"/>
            </a:endParaRPr>
          </a:p>
        </p:txBody>
      </p:sp>
      <p:sp>
        <p:nvSpPr>
          <p:cNvPr id="5" name="文本框 7"/>
          <p:cNvSpPr txBox="1"/>
          <p:nvPr>
            <p:custDataLst>
              <p:tags r:id="rId4"/>
            </p:custDataLst>
          </p:nvPr>
        </p:nvSpPr>
        <p:spPr>
          <a:xfrm>
            <a:off x="1384576" y="2501047"/>
            <a:ext cx="121539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扶清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: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10"/>
          <p:cNvSpPr txBox="1"/>
          <p:nvPr>
            <p:custDataLst>
              <p:tags r:id="rId5"/>
            </p:custDataLst>
          </p:nvPr>
        </p:nvSpPr>
        <p:spPr>
          <a:xfrm>
            <a:off x="2614571" y="2502257"/>
            <a:ext cx="80625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对清政府认识不清，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抱有幻想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"/>
          <p:cNvSpPr txBox="1"/>
          <p:nvPr>
            <p:custDataLst>
              <p:tags r:id="rId6"/>
            </p:custDataLst>
          </p:nvPr>
        </p:nvSpPr>
        <p:spPr>
          <a:xfrm>
            <a:off x="1384576" y="3413542"/>
            <a:ext cx="121539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灭洋</a:t>
            </a:r>
            <a:r>
              <a:rPr kumimoji="0" lang="en-US" altLang="zh-CN" sz="3200" b="1" kern="1200" cap="none" spc="0" normalizeH="0" baseline="0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:</a:t>
            </a:r>
            <a:endParaRPr kumimoji="0" lang="en-US" altLang="zh-CN" sz="3200" b="1" kern="1200" cap="none" spc="0" normalizeH="0" baseline="0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2573296" y="3449737"/>
            <a:ext cx="810387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表达了中国人民的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反帝爱国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意志。但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具有盲目排外的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落后性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24"/>
          <p:cNvSpPr txBox="1"/>
          <p:nvPr>
            <p:custDataLst>
              <p:tags r:id="rId8"/>
            </p:custDataLst>
          </p:nvPr>
        </p:nvSpPr>
        <p:spPr>
          <a:xfrm>
            <a:off x="4410120" y="5166995"/>
            <a:ext cx="3802856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buFont typeface="Arial" panose="020B0604020202020204" pitchFamily="34" charset="0"/>
            </a:pPr>
            <a:r>
              <a:rPr lang="zh-CN" altLang="en-US" sz="4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理性爱国！</a:t>
            </a:r>
            <a:endParaRPr lang="zh-CN" altLang="en-US" sz="4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26752" y="5076966"/>
            <a:ext cx="2110323" cy="122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内容占位符 2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819002" y="1490239"/>
            <a:ext cx="6683972" cy="42145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43248" y="205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436549" y="1110403"/>
            <a:ext cx="7206197" cy="4594361"/>
            <a:chOff x="834" y="1815"/>
            <a:chExt cx="14075" cy="6955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" y="1815"/>
              <a:ext cx="14075" cy="6785"/>
            </a:xfrm>
            <a:prstGeom prst="rect">
              <a:avLst/>
            </a:prstGeom>
          </p:spPr>
        </p:pic>
        <p:sp>
          <p:nvSpPr>
            <p:cNvPr id="4" name="内容占位符 2"/>
            <p:cNvSpPr>
              <a:spLocks noGrp="1"/>
            </p:cNvSpPr>
            <p:nvPr>
              <p:custDataLst>
                <p:tags r:id="rId4"/>
              </p:custDataLst>
            </p:nvPr>
          </p:nvSpPr>
          <p:spPr>
            <a:xfrm>
              <a:off x="1581" y="2390"/>
              <a:ext cx="13055" cy="638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91440" tIns="45720" rIns="91440" bIns="45720" anchor="t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91440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»"/>
                <a:defRPr sz="20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神助拳，义和团，只因鬼子闹中原……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天无雨，地焦旱，全是教堂止住天……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兵法艺，都学全，要平鬼子不费难。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拆铁道，拔线杆，紧急毁坏火轮船。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大法国，心胆寒，英美德俄尽消然。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洋鬼子，尽除完，大清一统靖江山。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indent="0" eaLnBrk="1" hangingPunct="1">
                <a:buNone/>
              </a:pPr>
              <a:r>
                <a:rPr lang="en-US" altLang="zh-CN" sz="2800" b="1" dirty="0">
                  <a:ea typeface="黑体" panose="02010609060101010101" pitchFamily="49" charset="-122"/>
                </a:rPr>
                <a:t>        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《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只因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鬼子闹中原》揭帖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3835021" y="2006221"/>
            <a:ext cx="253848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V="1">
            <a:off x="3862317" y="2511188"/>
            <a:ext cx="2456596" cy="1364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781904" y="4572001"/>
            <a:ext cx="6301285" cy="1849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826818" y="5589888"/>
            <a:ext cx="6550925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依据课本第一子目及上述材料请回答：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60608" y="1672847"/>
            <a:ext cx="46447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义和团运动兴起的原因是什么？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义和团运动的口号是什么？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你是如何评价这一口号的？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综上所述，请分析洋务运动的性质。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" name="Picture 11" descr="gif007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963278" y="5554641"/>
            <a:ext cx="1015800" cy="67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>
            <p:custDataLst>
              <p:tags r:id="rId9"/>
            </p:custDataLst>
          </p:nvPr>
        </p:nvSpPr>
        <p:spPr>
          <a:xfrm>
            <a:off x="7356143" y="1268948"/>
            <a:ext cx="4380931" cy="1150620"/>
          </a:xfrm>
          <a:prstGeom prst="wedgeRoundRectCallout">
            <a:avLst>
              <a:gd name="adj1" fmla="val -64280"/>
              <a:gd name="adj2" fmla="val 2256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原因：列强的侵略、洋教活动猖獗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标注 13"/>
          <p:cNvSpPr/>
          <p:nvPr>
            <p:custDataLst>
              <p:tags r:id="rId10"/>
            </p:custDataLst>
          </p:nvPr>
        </p:nvSpPr>
        <p:spPr>
          <a:xfrm>
            <a:off x="7363460" y="2977989"/>
            <a:ext cx="4359967" cy="882650"/>
          </a:xfrm>
          <a:prstGeom prst="wedgeRoundRectCallout">
            <a:avLst>
              <a:gd name="adj1" fmla="val -71097"/>
              <a:gd name="adj2" fmla="val 10728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口号：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扶清灭洋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圆角矩形 14"/>
          <p:cNvSpPr/>
          <p:nvPr>
            <p:custDataLst>
              <p:tags r:id="rId11"/>
            </p:custDataLst>
          </p:nvPr>
        </p:nvSpPr>
        <p:spPr>
          <a:xfrm>
            <a:off x="7377743" y="4555973"/>
            <a:ext cx="4263798" cy="12528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性质：农民阶级的反帝爱国运动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43248" y="2052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点拨提升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43248" y="19620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0761" y="1018726"/>
            <a:ext cx="6550925" cy="59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阅读课本</a:t>
            </a:r>
            <a:r>
              <a:rPr lang="en-US" altLang="zh-CN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34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页至</a:t>
            </a:r>
            <a:r>
              <a:rPr lang="en-US" altLang="zh-CN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36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第三段并回答下列问题：</a:t>
            </a:r>
            <a:endParaRPr lang="en-US" altLang="zh-CN" sz="26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6811" y="1729939"/>
            <a:ext cx="109273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简述清政府对待义和团运动的态度经历了一个怎样的变化历程。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指出义和团运动的结局以及造成这一结局的客观原因。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结合下列材料分析义和团运动的影响。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7796" y="4878599"/>
            <a:ext cx="11050067" cy="1200329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“中国群众</a:t>
            </a:r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尚含有无限蓬勃生气，无论欧美，日本各国，皆无此脑力与兵力可以统治此天下生灵四分之一，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故瓜分一事，实为下策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。”</a:t>
            </a:r>
            <a:endParaRPr lang="en-US" altLang="zh-CN" sz="2400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——</a:t>
            </a:r>
            <a:r>
              <a:rPr lang="zh-CN" altLang="en-US" sz="24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八国联军统帅瓦德西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70591" y="19620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义和团运动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742"/>
</p:tagLst>
</file>

<file path=ppt/tags/tag101.xml><?xml version="1.0" encoding="utf-8"?>
<p:tagLst xmlns:p="http://schemas.openxmlformats.org/presentationml/2006/main">
  <p:tag name="AS_UNIQUEID" val="1743"/>
</p:tagLst>
</file>

<file path=ppt/tags/tag102.xml><?xml version="1.0" encoding="utf-8"?>
<p:tagLst xmlns:p="http://schemas.openxmlformats.org/presentationml/2006/main">
  <p:tag name="AS_UNIQUEID" val="1744"/>
</p:tagLst>
</file>

<file path=ppt/tags/tag103.xml><?xml version="1.0" encoding="utf-8"?>
<p:tagLst xmlns:p="http://schemas.openxmlformats.org/presentationml/2006/main">
  <p:tag name="AS_UNIQUEID" val="1745"/>
</p:tagLst>
</file>

<file path=ppt/tags/tag104.xml><?xml version="1.0" encoding="utf-8"?>
<p:tagLst xmlns:p="http://schemas.openxmlformats.org/presentationml/2006/main">
  <p:tag name="AS_UNIQUEID" val="1746"/>
</p:tagLst>
</file>

<file path=ppt/tags/tag105.xml><?xml version="1.0" encoding="utf-8"?>
<p:tagLst xmlns:p="http://schemas.openxmlformats.org/presentationml/2006/main">
  <p:tag name="AS_UNIQUEID" val="1747"/>
</p:tagLst>
</file>

<file path=ppt/tags/tag106.xml><?xml version="1.0" encoding="utf-8"?>
<p:tagLst xmlns:p="http://schemas.openxmlformats.org/presentationml/2006/main">
  <p:tag name="AS_UNIQUEID" val="1748"/>
</p:tagLst>
</file>

<file path=ppt/tags/tag107.xml><?xml version="1.0" encoding="utf-8"?>
<p:tagLst xmlns:p="http://schemas.openxmlformats.org/presentationml/2006/main">
  <p:tag name="AS_UNIQUEID" val="1749"/>
</p:tagLst>
</file>

<file path=ppt/tags/tag108.xml><?xml version="1.0" encoding="utf-8"?>
<p:tagLst xmlns:p="http://schemas.openxmlformats.org/presentationml/2006/main">
  <p:tag name="AS_UNIQUEID" val="130"/>
</p:tagLst>
</file>

<file path=ppt/tags/tag109.xml><?xml version="1.0" encoding="utf-8"?>
<p:tagLst xmlns:p="http://schemas.openxmlformats.org/presentationml/2006/main">
  <p:tag name="AS_UNIQUEID" val="130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130"/>
</p:tagLst>
</file>

<file path=ppt/tags/tag111.xml><?xml version="1.0" encoding="utf-8"?>
<p:tagLst xmlns:p="http://schemas.openxmlformats.org/presentationml/2006/main">
  <p:tag name="AS_UNIQUEID" val="130"/>
</p:tagLst>
</file>

<file path=ppt/tags/tag112.xml><?xml version="1.0" encoding="utf-8"?>
<p:tagLst xmlns:p="http://schemas.openxmlformats.org/presentationml/2006/main">
  <p:tag name="AS_UNIQUEID" val="130"/>
</p:tagLst>
</file>

<file path=ppt/tags/tag113.xml><?xml version="1.0" encoding="utf-8"?>
<p:tagLst xmlns:p="http://schemas.openxmlformats.org/presentationml/2006/main">
  <p:tag name="AS_UNIQUEID" val="1750"/>
</p:tagLst>
</file>

<file path=ppt/tags/tag114.xml><?xml version="1.0" encoding="utf-8"?>
<p:tagLst xmlns:p="http://schemas.openxmlformats.org/presentationml/2006/main">
  <p:tag name="AS_UNIQUEID" val="130"/>
</p:tagLst>
</file>

<file path=ppt/tags/tag115.xml><?xml version="1.0" encoding="utf-8"?>
<p:tagLst xmlns:p="http://schemas.openxmlformats.org/presentationml/2006/main">
  <p:tag name="AS_UNIQUEID" val="130"/>
</p:tagLst>
</file>

<file path=ppt/tags/tag116.xml><?xml version="1.0" encoding="utf-8"?>
<p:tagLst xmlns:p="http://schemas.openxmlformats.org/presentationml/2006/main">
  <p:tag name="AS_UNIQUEID" val="14208"/>
</p:tagLst>
</file>

<file path=ppt/tags/tag117.xml><?xml version="1.0" encoding="utf-8"?>
<p:tagLst xmlns:p="http://schemas.openxmlformats.org/presentationml/2006/main">
  <p:tag name="AS_UNIQUEID" val="14208"/>
</p:tagLst>
</file>

<file path=ppt/tags/tag118.xml><?xml version="1.0" encoding="utf-8"?>
<p:tagLst xmlns:p="http://schemas.openxmlformats.org/presentationml/2006/main">
  <p:tag name="AS_UNIQUEID" val="748"/>
</p:tagLst>
</file>

<file path=ppt/tags/tag119.xml><?xml version="1.0" encoding="utf-8"?>
<p:tagLst xmlns:p="http://schemas.openxmlformats.org/presentationml/2006/main">
  <p:tag name="AS_UNIQUEID" val="749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750"/>
</p:tagLst>
</file>

<file path=ppt/tags/tag121.xml><?xml version="1.0" encoding="utf-8"?>
<p:tagLst xmlns:p="http://schemas.openxmlformats.org/presentationml/2006/main">
  <p:tag name="AS_UNIQUEID" val="751"/>
</p:tagLst>
</file>

<file path=ppt/tags/tag122.xml><?xml version="1.0" encoding="utf-8"?>
<p:tagLst xmlns:p="http://schemas.openxmlformats.org/presentationml/2006/main">
  <p:tag name="AS_UNIQUEID" val="752"/>
</p:tagLst>
</file>

<file path=ppt/tags/tag123.xml><?xml version="1.0" encoding="utf-8"?>
<p:tagLst xmlns:p="http://schemas.openxmlformats.org/presentationml/2006/main">
  <p:tag name="AS_UNIQUEID" val="753"/>
</p:tagLst>
</file>

<file path=ppt/tags/tag124.xml><?xml version="1.0" encoding="utf-8"?>
<p:tagLst xmlns:p="http://schemas.openxmlformats.org/presentationml/2006/main">
  <p:tag name="AS_UNIQUEID" val="754"/>
</p:tagLst>
</file>

<file path=ppt/tags/tag125.xml><?xml version="1.0" encoding="utf-8"?>
<p:tagLst xmlns:p="http://schemas.openxmlformats.org/presentationml/2006/main">
  <p:tag name="AS_UNIQUEID" val="755"/>
</p:tagLst>
</file>

<file path=ppt/tags/tag126.xml><?xml version="1.0" encoding="utf-8"?>
<p:tagLst xmlns:p="http://schemas.openxmlformats.org/presentationml/2006/main">
  <p:tag name="AS_UNIQUEID" val="760"/>
</p:tagLst>
</file>

<file path=ppt/tags/tag127.xml><?xml version="1.0" encoding="utf-8"?>
<p:tagLst xmlns:p="http://schemas.openxmlformats.org/presentationml/2006/main">
  <p:tag name="AS_UNIQUEID" val="761"/>
</p:tagLst>
</file>

<file path=ppt/tags/tag128.xml><?xml version="1.0" encoding="utf-8"?>
<p:tagLst xmlns:p="http://schemas.openxmlformats.org/presentationml/2006/main">
  <p:tag name="AS_UNIQUEID" val="756"/>
</p:tagLst>
</file>

<file path=ppt/tags/tag129.xml><?xml version="1.0" encoding="utf-8"?>
<p:tagLst xmlns:p="http://schemas.openxmlformats.org/presentationml/2006/main">
  <p:tag name="AS_UNIQUEID" val="3950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14188"/>
</p:tagLst>
</file>

<file path=ppt/tags/tag131.xml><?xml version="1.0" encoding="utf-8"?>
<p:tagLst xmlns:p="http://schemas.openxmlformats.org/presentationml/2006/main">
  <p:tag name="AS_UNIQUEID" val="1319"/>
</p:tagLst>
</file>

<file path=ppt/tags/tag132.xml><?xml version="1.0" encoding="utf-8"?>
<p:tagLst xmlns:p="http://schemas.openxmlformats.org/presentationml/2006/main">
  <p:tag name="AS_UNIQUEID" val="1320"/>
</p:tagLst>
</file>

<file path=ppt/tags/tag133.xml><?xml version="1.0" encoding="utf-8"?>
<p:tagLst xmlns:p="http://schemas.openxmlformats.org/presentationml/2006/main">
  <p:tag name="AS_UNIQUEID" val="289"/>
</p:tagLst>
</file>

<file path=ppt/tags/tag134.xml><?xml version="1.0" encoding="utf-8"?>
<p:tagLst xmlns:p="http://schemas.openxmlformats.org/presentationml/2006/main">
  <p:tag name="AS_UNIQUEID" val="769"/>
</p:tagLst>
</file>

<file path=ppt/tags/tag135.xml><?xml version="1.0" encoding="utf-8"?>
<p:tagLst xmlns:p="http://schemas.openxmlformats.org/presentationml/2006/main">
  <p:tag name="AS_UNIQUEID" val="13632"/>
  <p:tag name="KSO_WM_BEAUTIFY_FLAG" val=""/>
</p:tagLst>
</file>

<file path=ppt/tags/tag136.xml><?xml version="1.0" encoding="utf-8"?>
<p:tagLst xmlns:p="http://schemas.openxmlformats.org/presentationml/2006/main">
  <p:tag name="AS_UNIQUEID" val="13635"/>
  <p:tag name="KSO_WM_BEAUTIFY_FLAG" val=""/>
</p:tagLst>
</file>

<file path=ppt/tags/tag137.xml><?xml version="1.0" encoding="utf-8"?>
<p:tagLst xmlns:p="http://schemas.openxmlformats.org/presentationml/2006/main">
  <p:tag name="AS_UNIQUEID" val="13795"/>
  <p:tag name="KSO_WM_BEAUTIFY_FLAG" val=""/>
</p:tagLst>
</file>

<file path=ppt/tags/tag138.xml><?xml version="1.0" encoding="utf-8"?>
<p:tagLst xmlns:p="http://schemas.openxmlformats.org/presentationml/2006/main">
  <p:tag name="KSO_WM_SPECIAL_SOURCE" val="bdnull"/>
</p:tagLst>
</file>

<file path=ppt/tags/tag139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SPECIAL_SOURCE" val="bdnull"/>
</p:tagLst>
</file>

<file path=ppt/tags/tag141.xml><?xml version="1.0" encoding="utf-8"?>
<p:tagLst xmlns:p="http://schemas.openxmlformats.org/presentationml/2006/main">
  <p:tag name="AS_UNIQUEID" val="1859"/>
</p:tagLst>
</file>

<file path=ppt/tags/tag142.xml><?xml version="1.0" encoding="utf-8"?>
<p:tagLst xmlns:p="http://schemas.openxmlformats.org/presentationml/2006/main">
  <p:tag name="AS_UNIQUEID" val="1860"/>
</p:tagLst>
</file>

<file path=ppt/tags/tag143.xml><?xml version="1.0" encoding="utf-8"?>
<p:tagLst xmlns:p="http://schemas.openxmlformats.org/presentationml/2006/main">
  <p:tag name="AS_UNIQUEID" val="1861"/>
</p:tagLst>
</file>

<file path=ppt/tags/tag144.xml><?xml version="1.0" encoding="utf-8"?>
<p:tagLst xmlns:p="http://schemas.openxmlformats.org/presentationml/2006/main">
  <p:tag name="AS_UNIQUEID" val="1862"/>
</p:tagLst>
</file>

<file path=ppt/tags/tag145.xml><?xml version="1.0" encoding="utf-8"?>
<p:tagLst xmlns:p="http://schemas.openxmlformats.org/presentationml/2006/main">
  <p:tag name="KSO_WM_SPECIAL_SOURCE" val="bdnull"/>
</p:tagLst>
</file>

<file path=ppt/tags/tag146.xml><?xml version="1.0" encoding="utf-8"?>
<p:tagLst xmlns:p="http://schemas.openxmlformats.org/presentationml/2006/main">
  <p:tag name="KSO_WM_SPECIAL_SOURCE" val="bdnull"/>
</p:tagLst>
</file>

<file path=ppt/tags/tag147.xml><?xml version="1.0" encoding="utf-8"?>
<p:tagLst xmlns:p="http://schemas.openxmlformats.org/presentationml/2006/main">
  <p:tag name="AS_UNIQUEID" val="6204"/>
</p:tagLst>
</file>

<file path=ppt/tags/tag148.xml><?xml version="1.0" encoding="utf-8"?>
<p:tagLst xmlns:p="http://schemas.openxmlformats.org/presentationml/2006/main">
  <p:tag name="AS_UNIQUEID" val="6204"/>
</p:tagLst>
</file>

<file path=ppt/tags/tag149.xml><?xml version="1.0" encoding="utf-8"?>
<p:tagLst xmlns:p="http://schemas.openxmlformats.org/presentationml/2006/main">
  <p:tag name="AS_UNIQUEID" val="6204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COMMONDATA" val="eyJoZGlkIjoiM2U4YTQ4NGZjZGI1ZTdhNzIzYmNmNDRkZGU5MmI4ODIifQ=="/>
  <p:tag name="commondata" val="eyJoZGlkIjoiMDc0YmVkNzIyYTUyMGViMjlkZjRjOWNkOGFjNWZiMmUifQ==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3707"/>
</p:tagLst>
</file>

<file path=ppt/tags/tag35.xml><?xml version="1.0" encoding="utf-8"?>
<p:tagLst xmlns:p="http://schemas.openxmlformats.org/presentationml/2006/main">
  <p:tag name="AS_UNIQUEID" val="3710"/>
</p:tagLst>
</file>

<file path=ppt/tags/tag36.xml><?xml version="1.0" encoding="utf-8"?>
<p:tagLst xmlns:p="http://schemas.openxmlformats.org/presentationml/2006/main">
  <p:tag name="AS_UNIQUEID" val="3708"/>
</p:tagLst>
</file>

<file path=ppt/tags/tag37.xml><?xml version="1.0" encoding="utf-8"?>
<p:tagLst xmlns:p="http://schemas.openxmlformats.org/presentationml/2006/main">
  <p:tag name="AS_UNIQUEID" val="3709"/>
</p:tagLst>
</file>

<file path=ppt/tags/tag38.xml><?xml version="1.0" encoding="utf-8"?>
<p:tagLst xmlns:p="http://schemas.openxmlformats.org/presentationml/2006/main">
  <p:tag name="AS_UNIQUEID" val="3704"/>
</p:tagLst>
</file>

<file path=ppt/tags/tag39.xml><?xml version="1.0" encoding="utf-8"?>
<p:tagLst xmlns:p="http://schemas.openxmlformats.org/presentationml/2006/main">
  <p:tag name="AS_UNIQUEID" val="3705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4618"/>
</p:tagLst>
</file>

<file path=ppt/tags/tag41.xml><?xml version="1.0" encoding="utf-8"?>
<p:tagLst xmlns:p="http://schemas.openxmlformats.org/presentationml/2006/main">
  <p:tag name="AS_UNIQUEID" val="644"/>
  <p:tag name="KSO_WM_BEAUTIFY_FLAG" val=""/>
</p:tagLst>
</file>

<file path=ppt/tags/tag42.xml><?xml version="1.0" encoding="utf-8"?>
<p:tagLst xmlns:p="http://schemas.openxmlformats.org/presentationml/2006/main">
  <p:tag name="AS_UNIQUEID" val="663"/>
</p:tagLst>
</file>

<file path=ppt/tags/tag43.xml><?xml version="1.0" encoding="utf-8"?>
<p:tagLst xmlns:p="http://schemas.openxmlformats.org/presentationml/2006/main">
  <p:tag name="AS_UNIQUEID" val="13633"/>
  <p:tag name="KSO_WM_BEAUTIFY_FLAG" val=""/>
</p:tagLst>
</file>

<file path=ppt/tags/tag44.xml><?xml version="1.0" encoding="utf-8"?>
<p:tagLst xmlns:p="http://schemas.openxmlformats.org/presentationml/2006/main">
  <p:tag name="AS_UNIQUEID" val="13632"/>
  <p:tag name="KSO_WM_BEAUTIFY_FLAG" val=""/>
</p:tagLst>
</file>

<file path=ppt/tags/tag45.xml><?xml version="1.0" encoding="utf-8"?>
<p:tagLst xmlns:p="http://schemas.openxmlformats.org/presentationml/2006/main">
  <p:tag name="AS_UNIQUEID" val="13635"/>
  <p:tag name="KSO_WM_BEAUTIFY_FLAG" val=""/>
</p:tagLst>
</file>

<file path=ppt/tags/tag46.xml><?xml version="1.0" encoding="utf-8"?>
<p:tagLst xmlns:p="http://schemas.openxmlformats.org/presentationml/2006/main">
  <p:tag name="AS_UNIQUEID" val="633"/>
</p:tagLst>
</file>

<file path=ppt/tags/tag47.xml><?xml version="1.0" encoding="utf-8"?>
<p:tagLst xmlns:p="http://schemas.openxmlformats.org/presentationml/2006/main">
  <p:tag name="AS_UNIQUEID" val="634"/>
</p:tagLst>
</file>

<file path=ppt/tags/tag48.xml><?xml version="1.0" encoding="utf-8"?>
<p:tagLst xmlns:p="http://schemas.openxmlformats.org/presentationml/2006/main">
  <p:tag name="AS_UNIQUEID" val="635"/>
</p:tagLst>
</file>

<file path=ppt/tags/tag49.xml><?xml version="1.0" encoding="utf-8"?>
<p:tagLst xmlns:p="http://schemas.openxmlformats.org/presentationml/2006/main">
  <p:tag name="AS_UNIQUEID" val="637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638"/>
</p:tagLst>
</file>

<file path=ppt/tags/tag51.xml><?xml version="1.0" encoding="utf-8"?>
<p:tagLst xmlns:p="http://schemas.openxmlformats.org/presentationml/2006/main">
  <p:tag name="AS_UNIQUEID" val="640"/>
</p:tagLst>
</file>

<file path=ppt/tags/tag52.xml><?xml version="1.0" encoding="utf-8"?>
<p:tagLst xmlns:p="http://schemas.openxmlformats.org/presentationml/2006/main">
  <p:tag name="AS_UNIQUEID" val="633"/>
</p:tagLst>
</file>

<file path=ppt/tags/tag53.xml><?xml version="1.0" encoding="utf-8"?>
<p:tagLst xmlns:p="http://schemas.openxmlformats.org/presentationml/2006/main">
  <p:tag name="AS_UNIQUEID" val="634"/>
</p:tagLst>
</file>

<file path=ppt/tags/tag54.xml><?xml version="1.0" encoding="utf-8"?>
<p:tagLst xmlns:p="http://schemas.openxmlformats.org/presentationml/2006/main">
  <p:tag name="AS_UNIQUEID" val="635"/>
</p:tagLst>
</file>

<file path=ppt/tags/tag55.xml><?xml version="1.0" encoding="utf-8"?>
<p:tagLst xmlns:p="http://schemas.openxmlformats.org/presentationml/2006/main">
  <p:tag name="AS_UNIQUEID" val="637"/>
</p:tagLst>
</file>

<file path=ppt/tags/tag56.xml><?xml version="1.0" encoding="utf-8"?>
<p:tagLst xmlns:p="http://schemas.openxmlformats.org/presentationml/2006/main">
  <p:tag name="AS_UNIQUEID" val="638"/>
</p:tagLst>
</file>

<file path=ppt/tags/tag57.xml><?xml version="1.0" encoding="utf-8"?>
<p:tagLst xmlns:p="http://schemas.openxmlformats.org/presentationml/2006/main">
  <p:tag name="AS_UNIQUEID" val="640"/>
</p:tagLst>
</file>

<file path=ppt/tags/tag58.xml><?xml version="1.0" encoding="utf-8"?>
<p:tagLst xmlns:p="http://schemas.openxmlformats.org/presentationml/2006/main">
  <p:tag name="AS_UNIQUEID" val="639"/>
</p:tagLst>
</file>

<file path=ppt/tags/tag59.xml><?xml version="1.0" encoding="utf-8"?>
<p:tagLst xmlns:p="http://schemas.openxmlformats.org/presentationml/2006/main">
  <p:tag name="AS_UNIQUEID" val="64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634"/>
</p:tagLst>
</file>

<file path=ppt/tags/tag61.xml><?xml version="1.0" encoding="utf-8"?>
<p:tagLst xmlns:p="http://schemas.openxmlformats.org/presentationml/2006/main">
  <p:tag name="AS_UNIQUEID" val="619"/>
</p:tagLst>
</file>

<file path=ppt/tags/tag62.xml><?xml version="1.0" encoding="utf-8"?>
<p:tagLst xmlns:p="http://schemas.openxmlformats.org/presentationml/2006/main">
  <p:tag name="AS_UNIQUEID" val="620"/>
</p:tagLst>
</file>

<file path=ppt/tags/tag63.xml><?xml version="1.0" encoding="utf-8"?>
<p:tagLst xmlns:p="http://schemas.openxmlformats.org/presentationml/2006/main">
  <p:tag name="AS_UNIQUEID" val="621"/>
</p:tagLst>
</file>

<file path=ppt/tags/tag64.xml><?xml version="1.0" encoding="utf-8"?>
<p:tagLst xmlns:p="http://schemas.openxmlformats.org/presentationml/2006/main">
  <p:tag name="AS_UNIQUEID" val="622"/>
</p:tagLst>
</file>

<file path=ppt/tags/tag65.xml><?xml version="1.0" encoding="utf-8"?>
<p:tagLst xmlns:p="http://schemas.openxmlformats.org/presentationml/2006/main">
  <p:tag name="AS_UNIQUEID" val="623"/>
</p:tagLst>
</file>

<file path=ppt/tags/tag66.xml><?xml version="1.0" encoding="utf-8"?>
<p:tagLst xmlns:p="http://schemas.openxmlformats.org/presentationml/2006/main">
  <p:tag name="AS_UNIQUEID" val="624"/>
</p:tagLst>
</file>

<file path=ppt/tags/tag67.xml><?xml version="1.0" encoding="utf-8"?>
<p:tagLst xmlns:p="http://schemas.openxmlformats.org/presentationml/2006/main">
  <p:tag name="AS_UNIQUEID" val="14643"/>
  <p:tag name="KSO_WM_BEAUTIFY_FLAG" val=""/>
</p:tagLst>
</file>

<file path=ppt/tags/tag68.xml><?xml version="1.0" encoding="utf-8"?>
<p:tagLst xmlns:p="http://schemas.openxmlformats.org/presentationml/2006/main">
  <p:tag name="AS_UNIQUEID" val="635"/>
</p:tagLst>
</file>

<file path=ppt/tags/tag69.xml><?xml version="1.0" encoding="utf-8"?>
<p:tagLst xmlns:p="http://schemas.openxmlformats.org/presentationml/2006/main">
  <p:tag name="AS_UNIQUEID" val="633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634"/>
</p:tagLst>
</file>

<file path=ppt/tags/tag71.xml><?xml version="1.0" encoding="utf-8"?>
<p:tagLst xmlns:p="http://schemas.openxmlformats.org/presentationml/2006/main">
  <p:tag name="AS_UNIQUEID" val="635"/>
</p:tagLst>
</file>

<file path=ppt/tags/tag72.xml><?xml version="1.0" encoding="utf-8"?>
<p:tagLst xmlns:p="http://schemas.openxmlformats.org/presentationml/2006/main">
  <p:tag name="AS_UNIQUEID" val="637"/>
</p:tagLst>
</file>

<file path=ppt/tags/tag73.xml><?xml version="1.0" encoding="utf-8"?>
<p:tagLst xmlns:p="http://schemas.openxmlformats.org/presentationml/2006/main">
  <p:tag name="AS_UNIQUEID" val="638"/>
</p:tagLst>
</file>

<file path=ppt/tags/tag74.xml><?xml version="1.0" encoding="utf-8"?>
<p:tagLst xmlns:p="http://schemas.openxmlformats.org/presentationml/2006/main">
  <p:tag name="AS_UNIQUEID" val="640"/>
</p:tagLst>
</file>

<file path=ppt/tags/tag75.xml><?xml version="1.0" encoding="utf-8"?>
<p:tagLst xmlns:p="http://schemas.openxmlformats.org/presentationml/2006/main">
  <p:tag name="AS_UNIQUEID" val="639"/>
</p:tagLst>
</file>

<file path=ppt/tags/tag76.xml><?xml version="1.0" encoding="utf-8"?>
<p:tagLst xmlns:p="http://schemas.openxmlformats.org/presentationml/2006/main">
  <p:tag name="AS_UNIQUEID" val="641"/>
</p:tagLst>
</file>

<file path=ppt/tags/tag77.xml><?xml version="1.0" encoding="utf-8"?>
<p:tagLst xmlns:p="http://schemas.openxmlformats.org/presentationml/2006/main">
  <p:tag name="AS_UNIQUEID" val="642"/>
</p:tagLst>
</file>

<file path=ppt/tags/tag78.xml><?xml version="1.0" encoding="utf-8"?>
<p:tagLst xmlns:p="http://schemas.openxmlformats.org/presentationml/2006/main">
  <p:tag name="AS_UNIQUEID" val="672"/>
</p:tagLst>
</file>

<file path=ppt/tags/tag79.xml><?xml version="1.0" encoding="utf-8"?>
<p:tagLst xmlns:p="http://schemas.openxmlformats.org/presentationml/2006/main">
  <p:tag name="AS_UNIQUEID" val="673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672"/>
</p:tagLst>
</file>

<file path=ppt/tags/tag81.xml><?xml version="1.0" encoding="utf-8"?>
<p:tagLst xmlns:p="http://schemas.openxmlformats.org/presentationml/2006/main">
  <p:tag name="AS_UNIQUEID" val="673"/>
</p:tagLst>
</file>

<file path=ppt/tags/tag82.xml><?xml version="1.0" encoding="utf-8"?>
<p:tagLst xmlns:p="http://schemas.openxmlformats.org/presentationml/2006/main">
  <p:tag name="AS_UNIQUEID" val="672"/>
</p:tagLst>
</file>

<file path=ppt/tags/tag83.xml><?xml version="1.0" encoding="utf-8"?>
<p:tagLst xmlns:p="http://schemas.openxmlformats.org/presentationml/2006/main">
  <p:tag name="AS_UNIQUEID" val="14173"/>
</p:tagLst>
</file>

<file path=ppt/tags/tag84.xml><?xml version="1.0" encoding="utf-8"?>
<p:tagLst xmlns:p="http://schemas.openxmlformats.org/presentationml/2006/main">
  <p:tag name="AS_UNIQUEID" val="14173"/>
</p:tagLst>
</file>

<file path=ppt/tags/tag85.xml><?xml version="1.0" encoding="utf-8"?>
<p:tagLst xmlns:p="http://schemas.openxmlformats.org/presentationml/2006/main">
  <p:tag name="AS_UNIQUEID" val="3950"/>
</p:tagLst>
</file>

<file path=ppt/tags/tag86.xml><?xml version="1.0" encoding="utf-8"?>
<p:tagLst xmlns:p="http://schemas.openxmlformats.org/presentationml/2006/main">
  <p:tag name="AS_UNIQUEID" val="100"/>
</p:tagLst>
</file>

<file path=ppt/tags/tag87.xml><?xml version="1.0" encoding="utf-8"?>
<p:tagLst xmlns:p="http://schemas.openxmlformats.org/presentationml/2006/main">
  <p:tag name="AS_UNIQUEID" val="13632"/>
  <p:tag name="KSO_WM_BEAUTIFY_FLAG" val=""/>
</p:tagLst>
</file>

<file path=ppt/tags/tag88.xml><?xml version="1.0" encoding="utf-8"?>
<p:tagLst xmlns:p="http://schemas.openxmlformats.org/presentationml/2006/main">
  <p:tag name="AS_UNIQUEID" val="13635"/>
  <p:tag name="KSO_WM_BEAUTIFY_FLAG" val=""/>
</p:tagLst>
</file>

<file path=ppt/tags/tag89.xml><?xml version="1.0" encoding="utf-8"?>
<p:tagLst xmlns:p="http://schemas.openxmlformats.org/presentationml/2006/main">
  <p:tag name="AS_UNIQUEID" val="13672"/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3950"/>
</p:tagLst>
</file>

<file path=ppt/tags/tag91.xml><?xml version="1.0" encoding="utf-8"?>
<p:tagLst xmlns:p="http://schemas.openxmlformats.org/presentationml/2006/main">
  <p:tag name="AS_UNIQUEID" val="14188"/>
</p:tagLst>
</file>

<file path=ppt/tags/tag92.xml><?xml version="1.0" encoding="utf-8"?>
<p:tagLst xmlns:p="http://schemas.openxmlformats.org/presentationml/2006/main">
  <p:tag name="AS_UNIQUEID" val="3950"/>
</p:tagLst>
</file>

<file path=ppt/tags/tag93.xml><?xml version="1.0" encoding="utf-8"?>
<p:tagLst xmlns:p="http://schemas.openxmlformats.org/presentationml/2006/main">
  <p:tag name="AS_UNIQUEID" val="14188"/>
</p:tagLst>
</file>

<file path=ppt/tags/tag94.xml><?xml version="1.0" encoding="utf-8"?>
<p:tagLst xmlns:p="http://schemas.openxmlformats.org/presentationml/2006/main">
  <p:tag name="AS_UNIQUEID" val="1741"/>
</p:tagLst>
</file>

<file path=ppt/tags/tag95.xml><?xml version="1.0" encoding="utf-8"?>
<p:tagLst xmlns:p="http://schemas.openxmlformats.org/presentationml/2006/main">
  <p:tag name="AS_UNIQUEID" val="3950"/>
</p:tagLst>
</file>

<file path=ppt/tags/tag96.xml><?xml version="1.0" encoding="utf-8"?>
<p:tagLst xmlns:p="http://schemas.openxmlformats.org/presentationml/2006/main">
  <p:tag name="AS_UNIQUEID" val="100"/>
</p:tagLst>
</file>

<file path=ppt/tags/tag97.xml><?xml version="1.0" encoding="utf-8"?>
<p:tagLst xmlns:p="http://schemas.openxmlformats.org/presentationml/2006/main">
  <p:tag name="AS_UNIQUEID" val="1739"/>
</p:tagLst>
</file>

<file path=ppt/tags/tag98.xml><?xml version="1.0" encoding="utf-8"?>
<p:tagLst xmlns:p="http://schemas.openxmlformats.org/presentationml/2006/main">
  <p:tag name="AS_UNIQUEID" val="1740"/>
</p:tagLst>
</file>

<file path=ppt/tags/tag99.xml><?xml version="1.0" encoding="utf-8"?>
<p:tagLst xmlns:p="http://schemas.openxmlformats.org/presentationml/2006/main">
  <p:tag name="AS_UNIQUEID" val="98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4133</Words>
  <Application>WPS 演示</Application>
  <PresentationFormat>自定义</PresentationFormat>
  <Paragraphs>370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Wingdings</vt:lpstr>
      <vt:lpstr>黑体</vt:lpstr>
      <vt:lpstr>楷体</vt:lpstr>
      <vt:lpstr>华文中宋</vt:lpstr>
      <vt:lpstr>汉仪颜楷简</vt:lpstr>
      <vt:lpstr>Times New Roman</vt:lpstr>
      <vt:lpstr>字语劲墨行楷</vt:lpstr>
      <vt:lpstr>微软雅黑</vt:lpstr>
      <vt:lpstr>Arial Unicode MS</vt:lpstr>
      <vt:lpstr>Calibri</vt:lpstr>
      <vt:lpstr>等线</vt:lpstr>
      <vt:lpstr>方正兰亭粗黑_GBK</vt:lpstr>
      <vt:lpstr>方正兰亭粗黑_GBK</vt:lpstr>
      <vt:lpstr>汉仪昌黎宋刻本(原版)简</vt:lpstr>
      <vt:lpstr>Arial</vt:lpstr>
      <vt:lpstr>方正粗黑宋简体</vt:lpstr>
      <vt:lpstr>Tahoma</vt:lpstr>
      <vt:lpstr>2_自定义设计方案</vt:lpstr>
      <vt:lpstr>课后作业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39</cp:revision>
  <dcterms:created xsi:type="dcterms:W3CDTF">2023-08-26T07:38:00Z</dcterms:created>
  <dcterms:modified xsi:type="dcterms:W3CDTF">2024-07-04T02:19:02Z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6597710D96A64CC588E9BA0A249CE94B_12</vt:lpwstr>
  </property>
  <property fmtid="{D5CDD505-2E9C-101B-9397-08002B2CF9AE}" pid="3" name="KSOProductBuildVer">
    <vt:lpwstr>2052-12.1.0.16929</vt:lpwstr>
  </property>
</Properties>
</file>